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mov" ContentType="video/unknown"/>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65" r:id="rId4"/>
    <p:sldId id="276" r:id="rId5"/>
    <p:sldId id="277" r:id="rId6"/>
    <p:sldId id="262" r:id="rId7"/>
    <p:sldId id="267" r:id="rId8"/>
    <p:sldId id="282" r:id="rId9"/>
    <p:sldId id="279" r:id="rId10"/>
    <p:sldId id="280" r:id="rId11"/>
    <p:sldId id="266" r:id="rId12"/>
    <p:sldId id="260" r:id="rId13"/>
    <p:sldId id="274" r:id="rId14"/>
    <p:sldId id="27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87708" autoAdjust="0"/>
  </p:normalViewPr>
  <p:slideViewPr>
    <p:cSldViewPr snapToGrid="0" snapToObjects="1">
      <p:cViewPr varScale="1">
        <p:scale>
          <a:sx n="93" d="100"/>
          <a:sy n="93" d="100"/>
        </p:scale>
        <p:origin x="-208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25"/>
      <c:rotY val="20"/>
      <c:rAngAx val="0"/>
      <c:perspective val="0"/>
    </c:view3D>
    <c:floor>
      <c:thickness val="0"/>
    </c:floor>
    <c:sideWall>
      <c:thickness val="0"/>
    </c:sideWall>
    <c:backWall>
      <c:thickness val="0"/>
    </c:backWall>
    <c:plotArea>
      <c:layout>
        <c:manualLayout>
          <c:layoutTarget val="inner"/>
          <c:xMode val="edge"/>
          <c:yMode val="edge"/>
          <c:x val="0.201651047221403"/>
          <c:y val="0.188985995738088"/>
          <c:w val="0.531721738100866"/>
          <c:h val="0.507395014947184"/>
        </c:manualLayout>
      </c:layout>
      <c:pie3DChart>
        <c:varyColors val="1"/>
        <c:ser>
          <c:idx val="0"/>
          <c:order val="0"/>
          <c:spPr>
            <a:scene3d>
              <a:camera prst="orthographicFront"/>
              <a:lightRig rig="threePt" dir="t"/>
            </a:scene3d>
            <a:sp3d/>
          </c:spPr>
          <c:dLbls>
            <c:dLbl>
              <c:idx val="0"/>
              <c:layout>
                <c:manualLayout>
                  <c:x val="-0.0649569993152799"/>
                  <c:y val="0.0844016454997972"/>
                </c:manualLayout>
              </c:layout>
              <c:dLblPos val="bestFit"/>
              <c:showLegendKey val="0"/>
              <c:showVal val="1"/>
              <c:showCatName val="1"/>
              <c:showSerName val="0"/>
              <c:showPercent val="0"/>
              <c:showBubbleSize val="0"/>
              <c:separator>
</c:separator>
            </c:dLbl>
            <c:dLbl>
              <c:idx val="1"/>
              <c:layout/>
              <c:tx>
                <c:rich>
                  <a:bodyPr lIns="0">
                    <a:noAutofit/>
                  </a:bodyPr>
                  <a:lstStyle/>
                  <a:p>
                    <a:pPr>
                      <a:defRPr/>
                    </a:pPr>
                    <a:r>
                      <a:rPr lang="en-US"/>
                      <a:t>Microcontroller Board
$75.00 </a:t>
                    </a:r>
                  </a:p>
                </c:rich>
              </c:tx>
              <c:spPr/>
              <c:dLblPos val="outEnd"/>
              <c:showLegendKey val="0"/>
              <c:showVal val="1"/>
              <c:showCatName val="1"/>
              <c:showSerName val="0"/>
              <c:showPercent val="0"/>
              <c:showBubbleSize val="0"/>
              <c:separator>
</c:separator>
            </c:dLbl>
            <c:dLblPos val="outEnd"/>
            <c:showLegendKey val="0"/>
            <c:showVal val="1"/>
            <c:showCatName val="1"/>
            <c:showSerName val="0"/>
            <c:showPercent val="0"/>
            <c:showBubbleSize val="0"/>
            <c:separator>
</c:separator>
            <c:showLeaderLines val="1"/>
          </c:dLbls>
          <c:cat>
            <c:strRef>
              <c:f>Sheet1!$A$1:$A$3</c:f>
              <c:strCache>
                <c:ptCount val="3"/>
                <c:pt idx="0">
                  <c:v>Electro-Mechanical Components</c:v>
                </c:pt>
                <c:pt idx="1">
                  <c:v>Microcontroller Board</c:v>
                </c:pt>
                <c:pt idx="2">
                  <c:v>Shipping &amp; Misc. Costs</c:v>
                </c:pt>
              </c:strCache>
            </c:strRef>
          </c:cat>
          <c:val>
            <c:numRef>
              <c:f>Sheet1!$B$1:$B$3</c:f>
              <c:numCache>
                <c:formatCode>"$"#,##0.00_);[Red]\("$"#,##0.00\)</c:formatCode>
                <c:ptCount val="3"/>
                <c:pt idx="0" formatCode="&quot;$&quot;#,##0_);[Red]\(&quot;$&quot;#,##0\)">
                  <c:v>300.0</c:v>
                </c:pt>
                <c:pt idx="1">
                  <c:v>75.0</c:v>
                </c:pt>
                <c:pt idx="2">
                  <c:v>125.0</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3D6E4-2AD6-9241-9EB1-68554C08DEC9}" type="datetimeFigureOut">
              <a:rPr lang="en-US" smtClean="0"/>
              <a:t>12-10-2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55C7F6-BC6A-6549-A16F-2014CC83A8BF}" type="slidenum">
              <a:rPr lang="en-US" smtClean="0"/>
              <a:t>‹#›</a:t>
            </a:fld>
            <a:endParaRPr lang="en-US"/>
          </a:p>
        </p:txBody>
      </p:sp>
    </p:spTree>
    <p:extLst>
      <p:ext uri="{BB962C8B-B14F-4D97-AF65-F5344CB8AC3E}">
        <p14:creationId xmlns:p14="http://schemas.microsoft.com/office/powerpoint/2010/main" val="3617470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 Background – Nate </a:t>
            </a:r>
            <a:r>
              <a:rPr lang="en-US" i="1" dirty="0" smtClean="0"/>
              <a:t>(~5min)</a:t>
            </a:r>
          </a:p>
          <a:p>
            <a:r>
              <a:rPr lang="en-US" dirty="0" smtClean="0"/>
              <a:t>Current Design – </a:t>
            </a:r>
            <a:r>
              <a:rPr lang="en-US" dirty="0" err="1" smtClean="0"/>
              <a:t>Adi</a:t>
            </a:r>
            <a:r>
              <a:rPr lang="en-US" dirty="0" smtClean="0"/>
              <a:t> </a:t>
            </a:r>
            <a:r>
              <a:rPr lang="en-US" i="1" dirty="0" smtClean="0"/>
              <a:t>(~5min)</a:t>
            </a:r>
            <a:endParaRPr lang="en-US" dirty="0" smtClean="0"/>
          </a:p>
          <a:p>
            <a:r>
              <a:rPr lang="en-US" dirty="0" smtClean="0"/>
              <a:t>Design Specifications - Yongjiao </a:t>
            </a:r>
            <a:r>
              <a:rPr lang="en-US" i="1" dirty="0" smtClean="0"/>
              <a:t>(~4min)</a:t>
            </a:r>
          </a:p>
          <a:p>
            <a:r>
              <a:rPr lang="en-US" dirty="0" smtClean="0"/>
              <a:t>Ideal Design Solution – Peter </a:t>
            </a:r>
            <a:r>
              <a:rPr lang="en-US" i="1" dirty="0" smtClean="0"/>
              <a:t>(~5min)</a:t>
            </a:r>
          </a:p>
          <a:p>
            <a:r>
              <a:rPr lang="en-US" dirty="0" smtClean="0"/>
              <a:t>Project Management – Scott </a:t>
            </a:r>
            <a:r>
              <a:rPr lang="en-US" i="1" dirty="0" smtClean="0"/>
              <a:t>(~4min)</a:t>
            </a:r>
            <a:endParaRPr lang="en-US" dirty="0" smtClean="0"/>
          </a:p>
          <a:p>
            <a:r>
              <a:rPr lang="en-US" dirty="0" smtClean="0"/>
              <a:t>Conclusion / Summary – Nate </a:t>
            </a:r>
            <a:r>
              <a:rPr lang="en-US" i="1" dirty="0" smtClean="0"/>
              <a:t>(~2min)</a:t>
            </a:r>
          </a:p>
          <a:p>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2</a:t>
            </a:fld>
            <a:endParaRPr lang="en-US"/>
          </a:p>
        </p:txBody>
      </p:sp>
    </p:spTree>
    <p:extLst>
      <p:ext uri="{BB962C8B-B14F-4D97-AF65-F5344CB8AC3E}">
        <p14:creationId xmlns:p14="http://schemas.microsoft.com/office/powerpoint/2010/main" val="281993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3</a:t>
            </a:fld>
            <a:endParaRPr lang="en-US"/>
          </a:p>
        </p:txBody>
      </p:sp>
    </p:spTree>
    <p:extLst>
      <p:ext uri="{BB962C8B-B14F-4D97-AF65-F5344CB8AC3E}">
        <p14:creationId xmlns:p14="http://schemas.microsoft.com/office/powerpoint/2010/main" val="1735639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4</a:t>
            </a:fld>
            <a:endParaRPr lang="en-US"/>
          </a:p>
        </p:txBody>
      </p:sp>
    </p:spTree>
    <p:extLst>
      <p:ext uri="{BB962C8B-B14F-4D97-AF65-F5344CB8AC3E}">
        <p14:creationId xmlns:p14="http://schemas.microsoft.com/office/powerpoint/2010/main" val="418008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10%</a:t>
            </a:r>
          </a:p>
          <a:p>
            <a:r>
              <a:rPr lang="en-US" baseline="0" dirty="0" smtClean="0"/>
              <a:t> </a:t>
            </a:r>
            <a:endParaRPr lang="en-US" dirty="0" smtClean="0"/>
          </a:p>
          <a:p>
            <a:r>
              <a:rPr lang="en-US" dirty="0" smtClean="0"/>
              <a:t>USB: user</a:t>
            </a:r>
            <a:r>
              <a:rPr lang="en-US" baseline="0" dirty="0" smtClean="0"/>
              <a:t> interface</a:t>
            </a:r>
          </a:p>
          <a:p>
            <a:r>
              <a:rPr lang="en-US" baseline="0" dirty="0" smtClean="0"/>
              <a:t>-programmable detents</a:t>
            </a:r>
          </a:p>
          <a:p>
            <a:r>
              <a:rPr lang="en-US" baseline="0" dirty="0" smtClean="0"/>
              <a:t>-programmable detent force</a:t>
            </a:r>
          </a:p>
          <a:p>
            <a:r>
              <a:rPr lang="en-US" baseline="0" dirty="0" smtClean="0"/>
              <a:t>Computer Flexibility</a:t>
            </a:r>
          </a:p>
          <a:p>
            <a:r>
              <a:rPr lang="en-US" baseline="0" dirty="0" smtClean="0"/>
              <a:t>	-mac/pc</a:t>
            </a:r>
          </a:p>
          <a:p>
            <a:r>
              <a:rPr lang="en-US" baseline="0" dirty="0" smtClean="0"/>
              <a:t>	-Joystick position </a:t>
            </a:r>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6</a:t>
            </a:fld>
            <a:endParaRPr lang="en-US"/>
          </a:p>
        </p:txBody>
      </p:sp>
    </p:spTree>
    <p:extLst>
      <p:ext uri="{BB962C8B-B14F-4D97-AF65-F5344CB8AC3E}">
        <p14:creationId xmlns:p14="http://schemas.microsoft.com/office/powerpoint/2010/main" val="99510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creating the ideal design solution the team first had to look at the design criteria and the sponsor's specifications.  Joysticks for individuals with cerebral palsy experience forces several magnitudes greater than the forces given to gaming joysticks.  The force namely will be seen in two key locations: the handle and, congruently with Brandon's usage, at the base.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second concept in creating our proposed solution, like previous controllers used by Brandon, is for the joystick to detent and not return to center after the release of the handle.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While our sponsor's specifications, as stated by Yongjiao, recapped are the conversion of the joystick to an electromechanical system with software controlled parameters for matrix size and detent force feedback (NEEDS TO BE MODIFIED BASED ON YONGJIAO'S TERMINOLOGY/LANGUAGE OF SPECIFIC POINTS).</a:t>
            </a:r>
          </a:p>
        </p:txBody>
      </p:sp>
      <p:sp>
        <p:nvSpPr>
          <p:cNvPr id="4" name="Slide Number Placeholder 3"/>
          <p:cNvSpPr>
            <a:spLocks noGrp="1"/>
          </p:cNvSpPr>
          <p:nvPr>
            <p:ph type="sldNum" sz="quarter" idx="10"/>
          </p:nvPr>
        </p:nvSpPr>
        <p:spPr/>
        <p:txBody>
          <a:bodyPr/>
          <a:lstStyle/>
          <a:p>
            <a:fld id="{B755C7F6-BC6A-6549-A16F-2014CC83A8BF}" type="slidenum">
              <a:rPr lang="en-US" smtClean="0"/>
              <a:t>7</a:t>
            </a:fld>
            <a:endParaRPr lang="en-US"/>
          </a:p>
        </p:txBody>
      </p:sp>
    </p:spTree>
    <p:extLst>
      <p:ext uri="{BB962C8B-B14F-4D97-AF65-F5344CB8AC3E}">
        <p14:creationId xmlns:p14="http://schemas.microsoft.com/office/powerpoint/2010/main" val="184133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creating the ideal design solution the team first had to look at the design criteria and the sponsor's specifications.  Joysticks for individuals with cerebral palsy experience forces several magnitudes greater than the forces given to gaming joysticks.  The force namely will be seen in two key locations: the handle and, congruently with Brandon's usage, at the base.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second concept in creating our proposed solution, like previous controllers used by Brandon, is for the joystick to detent and not return to center after the release of the handle.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While our sponsor's specifications, as stated by Yongjiao, recapped are the conversion of the joystick to an electromechanical system with software controlled parameters for matrix size and detent force feedback (NEEDS TO BE MODIFIED BASED ON YONGJIAO'S TERMINOLOGY/LANGUAGE OF SPECIFIC POINTS).</a:t>
            </a:r>
          </a:p>
          <a:p>
            <a:r>
              <a:rPr lang="en-US" sz="1200" kern="1200" dirty="0" smtClean="0">
                <a:solidFill>
                  <a:schemeClr val="tx1"/>
                </a:solidFill>
                <a:effectLst/>
                <a:latin typeface="+mn-lt"/>
                <a:ea typeface="+mn-ea"/>
                <a:cs typeface="+mn-cs"/>
              </a:rPr>
              <a:t>From here the team's solution includes replacing electromechanical components.  Instead of the rotational teeth cog system, two linear actuators will be installed for measuring distance in the X and Y positions.  In exchange with the gray code system developed in the current design, a microprocessor will handle the output as well as feedback and user programmable values.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team will create software that will provide similar usability when compared to the previous joystick, while introducing greater range of control for the Brandon and his caretakers.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Diving into the technical operation of the joystick, software will introduce a backbone for control of the hardware. Firstly, the software will provide input variables that will hold data for the feedback as well as for the matrix array. </a:t>
            </a:r>
          </a:p>
          <a:p>
            <a:endParaRPr lang="en-US" dirty="0" smtClean="0"/>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755C7F6-BC6A-6549-A16F-2014CC83A8BF}" type="slidenum">
              <a:rPr lang="en-US" smtClean="0"/>
              <a:t>8</a:t>
            </a:fld>
            <a:endParaRPr lang="en-US"/>
          </a:p>
        </p:txBody>
      </p:sp>
    </p:spTree>
    <p:extLst>
      <p:ext uri="{BB962C8B-B14F-4D97-AF65-F5344CB8AC3E}">
        <p14:creationId xmlns:p14="http://schemas.microsoft.com/office/powerpoint/2010/main" val="184133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9</a:t>
            </a:fld>
            <a:endParaRPr lang="en-US"/>
          </a:p>
        </p:txBody>
      </p:sp>
    </p:spTree>
    <p:extLst>
      <p:ext uri="{BB962C8B-B14F-4D97-AF65-F5344CB8AC3E}">
        <p14:creationId xmlns:p14="http://schemas.microsoft.com/office/powerpoint/2010/main" val="380280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often is the actuators operating. 20mins/</a:t>
            </a:r>
            <a:r>
              <a:rPr lang="en-US" baseline="0" dirty="0" err="1" smtClean="0"/>
              <a:t>hr</a:t>
            </a:r>
            <a:endParaRPr lang="en-US" baseline="0" dirty="0" smtClean="0"/>
          </a:p>
          <a:p>
            <a:r>
              <a:rPr lang="en-US" dirty="0" smtClean="0"/>
              <a:t>Strokes/min</a:t>
            </a:r>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13</a:t>
            </a:fld>
            <a:endParaRPr lang="en-US"/>
          </a:p>
        </p:txBody>
      </p:sp>
    </p:spTree>
    <p:extLst>
      <p:ext uri="{BB962C8B-B14F-4D97-AF65-F5344CB8AC3E}">
        <p14:creationId xmlns:p14="http://schemas.microsoft.com/office/powerpoint/2010/main" val="3531482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55C7F6-BC6A-6549-A16F-2014CC83A8BF}" type="slidenum">
              <a:rPr lang="en-US" smtClean="0"/>
              <a:t>14</a:t>
            </a:fld>
            <a:endParaRPr lang="en-US"/>
          </a:p>
        </p:txBody>
      </p:sp>
    </p:spTree>
    <p:extLst>
      <p:ext uri="{BB962C8B-B14F-4D97-AF65-F5344CB8AC3E}">
        <p14:creationId xmlns:p14="http://schemas.microsoft.com/office/powerpoint/2010/main" val="3531482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Click icon to add picture</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Click icon to add picture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Click icon to add picture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12-10-2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12-10-2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12-10-2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12-10-2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12-10-2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12-10-2</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png"/><Relationship Id="rId1" Type="http://schemas.microsoft.com/office/2007/relationships/media" Target="../media/media1.mov"/><Relationship Id="rId2" Type="http://schemas.openxmlformats.org/officeDocument/2006/relationships/video" Target="../media/media1.mo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microsoft.com/office/2007/relationships/hdphoto" Target="../media/hdphoto2.wdp"/><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08493" y="1664274"/>
            <a:ext cx="5458968" cy="1048684"/>
          </a:xfrm>
        </p:spPr>
        <p:txBody>
          <a:bodyPr>
            <a:noAutofit/>
          </a:bodyPr>
          <a:lstStyle/>
          <a:p>
            <a:r>
              <a:rPr lang="en-US" sz="5400" dirty="0" smtClean="0">
                <a:solidFill>
                  <a:schemeClr val="bg1"/>
                </a:solidFill>
                <a:latin typeface="Droid Serif"/>
                <a:cs typeface="Droid Serif"/>
              </a:rPr>
              <a:t>ECE 480 Team 4	</a:t>
            </a:r>
            <a:endParaRPr lang="en-US" sz="5400" dirty="0">
              <a:solidFill>
                <a:schemeClr val="bg1"/>
              </a:solidFill>
              <a:latin typeface="Droid Serif"/>
              <a:cs typeface="Droid Serif"/>
            </a:endParaRPr>
          </a:p>
        </p:txBody>
      </p:sp>
      <p:sp>
        <p:nvSpPr>
          <p:cNvPr id="3" name="Subtitle 2"/>
          <p:cNvSpPr>
            <a:spLocks noGrp="1"/>
          </p:cNvSpPr>
          <p:nvPr>
            <p:ph type="subTitle" idx="1"/>
          </p:nvPr>
        </p:nvSpPr>
        <p:spPr>
          <a:xfrm>
            <a:off x="3308493" y="2378220"/>
            <a:ext cx="5458968" cy="1914693"/>
          </a:xfrm>
        </p:spPr>
        <p:txBody>
          <a:bodyPr>
            <a:normAutofit fontScale="47500" lnSpcReduction="20000"/>
          </a:bodyPr>
          <a:lstStyle/>
          <a:p>
            <a:r>
              <a:rPr lang="en-US" sz="6300" dirty="0" err="1" smtClean="0">
                <a:solidFill>
                  <a:srgbClr val="FFFFFF"/>
                </a:solidFill>
                <a:latin typeface="Droid Serif"/>
                <a:cs typeface="Droid Serif"/>
              </a:rPr>
              <a:t>Branden’s</a:t>
            </a:r>
            <a:r>
              <a:rPr lang="en-US" sz="6300" dirty="0" smtClean="0">
                <a:solidFill>
                  <a:srgbClr val="FFFFFF"/>
                </a:solidFill>
                <a:latin typeface="Droid Serif"/>
                <a:cs typeface="Droid Serif"/>
              </a:rPr>
              <a:t> </a:t>
            </a:r>
            <a:r>
              <a:rPr lang="en-US" sz="6300" dirty="0" err="1">
                <a:solidFill>
                  <a:srgbClr val="FFFFFF"/>
                </a:solidFill>
                <a:latin typeface="Droid Serif"/>
                <a:cs typeface="Droid Serif"/>
              </a:rPr>
              <a:t>D</a:t>
            </a:r>
            <a:r>
              <a:rPr lang="en-US" sz="6300" dirty="0" err="1" smtClean="0">
                <a:solidFill>
                  <a:srgbClr val="FFFFFF"/>
                </a:solidFill>
                <a:latin typeface="Droid Serif"/>
                <a:cs typeface="Droid Serif"/>
              </a:rPr>
              <a:t>etented</a:t>
            </a:r>
            <a:r>
              <a:rPr lang="en-US" sz="6300" dirty="0" smtClean="0">
                <a:solidFill>
                  <a:srgbClr val="FFFFFF"/>
                </a:solidFill>
                <a:latin typeface="Droid Serif"/>
                <a:cs typeface="Droid Serif"/>
              </a:rPr>
              <a:t> Joystick</a:t>
            </a:r>
          </a:p>
          <a:p>
            <a:endParaRPr lang="en-US" sz="3300" dirty="0" smtClean="0">
              <a:solidFill>
                <a:srgbClr val="FFFFFF"/>
              </a:solidFill>
              <a:latin typeface="Droid Serif"/>
              <a:cs typeface="Droid Serif"/>
            </a:endParaRPr>
          </a:p>
          <a:p>
            <a:endParaRPr lang="en-US" sz="3300" dirty="0" smtClean="0">
              <a:solidFill>
                <a:srgbClr val="FFFFFF"/>
              </a:solidFill>
              <a:latin typeface="Droid Serif"/>
              <a:cs typeface="Droid Serif"/>
            </a:endParaRPr>
          </a:p>
          <a:p>
            <a:r>
              <a:rPr lang="en-US" sz="3300" dirty="0" smtClean="0">
                <a:solidFill>
                  <a:srgbClr val="FFFFFF"/>
                </a:solidFill>
                <a:latin typeface="Droid Serif"/>
                <a:cs typeface="Droid Serif"/>
              </a:rPr>
              <a:t> Sponsored by:</a:t>
            </a:r>
          </a:p>
          <a:p>
            <a:endParaRPr lang="en-US" sz="3300" dirty="0" smtClean="0">
              <a:solidFill>
                <a:srgbClr val="FFFFFF"/>
              </a:solidFill>
              <a:latin typeface="Droid Serif"/>
              <a:cs typeface="Droid Serif"/>
            </a:endParaRPr>
          </a:p>
          <a:p>
            <a:r>
              <a:rPr lang="en-US" sz="3300" dirty="0" smtClean="0">
                <a:solidFill>
                  <a:srgbClr val="FFFFFF"/>
                </a:solidFill>
                <a:latin typeface="Droid Serif"/>
                <a:cs typeface="Droid Serif"/>
              </a:rPr>
              <a:t> Resource Center for Persons with Disabilities (RCPD)</a:t>
            </a:r>
            <a:endParaRPr lang="en-US" sz="3300" dirty="0">
              <a:solidFill>
                <a:srgbClr val="FFFFFF"/>
              </a:solidFill>
              <a:latin typeface="Droid Serif"/>
              <a:cs typeface="Droid Serif"/>
            </a:endParaRPr>
          </a:p>
        </p:txBody>
      </p:sp>
      <p:sp>
        <p:nvSpPr>
          <p:cNvPr id="10" name="TextBox 9"/>
          <p:cNvSpPr txBox="1"/>
          <p:nvPr/>
        </p:nvSpPr>
        <p:spPr>
          <a:xfrm>
            <a:off x="486419" y="2462820"/>
            <a:ext cx="2656635" cy="1502976"/>
          </a:xfrm>
          <a:prstGeom prst="rect">
            <a:avLst/>
          </a:prstGeom>
          <a:noFill/>
        </p:spPr>
        <p:txBody>
          <a:bodyPr wrap="square" rtlCol="0">
            <a:spAutoFit/>
          </a:bodyPr>
          <a:lstStyle/>
          <a:p>
            <a:pPr>
              <a:lnSpc>
                <a:spcPct val="50000"/>
              </a:lnSpc>
            </a:pPr>
            <a:r>
              <a:rPr lang="en-US" sz="2000" b="1" u="sng" dirty="0">
                <a:solidFill>
                  <a:schemeClr val="tx2"/>
                </a:solidFill>
                <a:latin typeface="Droid Serif"/>
                <a:cs typeface="Droid Serif"/>
              </a:rPr>
              <a:t>Facilitator</a:t>
            </a:r>
          </a:p>
          <a:p>
            <a:pPr>
              <a:lnSpc>
                <a:spcPct val="50000"/>
              </a:lnSpc>
            </a:pPr>
            <a:endParaRPr lang="en-US" sz="2000" dirty="0">
              <a:solidFill>
                <a:schemeClr val="tx2"/>
              </a:solidFill>
              <a:latin typeface="Droid Serif"/>
              <a:cs typeface="Droid Serif"/>
            </a:endParaRPr>
          </a:p>
          <a:p>
            <a:pPr>
              <a:lnSpc>
                <a:spcPct val="50000"/>
              </a:lnSpc>
            </a:pPr>
            <a:r>
              <a:rPr lang="en-US" sz="2000" dirty="0">
                <a:solidFill>
                  <a:schemeClr val="tx2"/>
                </a:solidFill>
                <a:latin typeface="Droid Serif"/>
                <a:cs typeface="Droid Serif"/>
              </a:rPr>
              <a:t>Dr. Robert </a:t>
            </a:r>
            <a:r>
              <a:rPr lang="en-US" sz="2000" dirty="0" err="1">
                <a:solidFill>
                  <a:schemeClr val="tx2"/>
                </a:solidFill>
                <a:latin typeface="Droid Serif"/>
                <a:cs typeface="Droid Serif"/>
              </a:rPr>
              <a:t>McGough</a:t>
            </a:r>
            <a:endParaRPr lang="en-US" sz="2000" dirty="0">
              <a:solidFill>
                <a:schemeClr val="tx2"/>
              </a:solidFill>
              <a:latin typeface="Droid Serif"/>
              <a:cs typeface="Droid Serif"/>
            </a:endParaRPr>
          </a:p>
          <a:p>
            <a:pPr>
              <a:lnSpc>
                <a:spcPct val="50000"/>
              </a:lnSpc>
            </a:pPr>
            <a:endParaRPr lang="en-US" sz="2000" u="sng" dirty="0" smtClean="0">
              <a:solidFill>
                <a:schemeClr val="tx2"/>
              </a:solidFill>
              <a:latin typeface="Droid Serif"/>
              <a:cs typeface="Droid Serif"/>
            </a:endParaRPr>
          </a:p>
          <a:p>
            <a:pPr>
              <a:lnSpc>
                <a:spcPct val="50000"/>
              </a:lnSpc>
            </a:pPr>
            <a:endParaRPr lang="en-US" sz="2000" u="sng" dirty="0">
              <a:solidFill>
                <a:schemeClr val="tx2"/>
              </a:solidFill>
              <a:latin typeface="Droid Serif"/>
              <a:cs typeface="Droid Serif"/>
            </a:endParaRPr>
          </a:p>
          <a:p>
            <a:pPr>
              <a:lnSpc>
                <a:spcPct val="50000"/>
              </a:lnSpc>
            </a:pPr>
            <a:endParaRPr lang="en-US" sz="2000" u="sng" dirty="0" smtClean="0">
              <a:solidFill>
                <a:schemeClr val="tx2"/>
              </a:solidFill>
              <a:latin typeface="Droid Serif"/>
              <a:cs typeface="Droid Serif"/>
            </a:endParaRPr>
          </a:p>
          <a:p>
            <a:pPr>
              <a:lnSpc>
                <a:spcPct val="50000"/>
              </a:lnSpc>
            </a:pPr>
            <a:r>
              <a:rPr lang="en-US" sz="2000" b="1" u="sng" dirty="0" smtClean="0">
                <a:solidFill>
                  <a:schemeClr val="tx2"/>
                </a:solidFill>
                <a:latin typeface="Droid Serif"/>
                <a:cs typeface="Droid Serif"/>
              </a:rPr>
              <a:t>Project </a:t>
            </a:r>
            <a:r>
              <a:rPr lang="en-US" sz="2000" b="1" u="sng" dirty="0">
                <a:solidFill>
                  <a:schemeClr val="tx2"/>
                </a:solidFill>
                <a:latin typeface="Droid Serif"/>
                <a:cs typeface="Droid Serif"/>
              </a:rPr>
              <a:t>Liaison</a:t>
            </a:r>
          </a:p>
          <a:p>
            <a:pPr>
              <a:lnSpc>
                <a:spcPct val="50000"/>
              </a:lnSpc>
            </a:pPr>
            <a:endParaRPr lang="en-US" sz="2000" dirty="0">
              <a:solidFill>
                <a:schemeClr val="tx2"/>
              </a:solidFill>
              <a:latin typeface="Droid Serif"/>
              <a:cs typeface="Droid Serif"/>
            </a:endParaRPr>
          </a:p>
          <a:p>
            <a:pPr>
              <a:lnSpc>
                <a:spcPct val="50000"/>
              </a:lnSpc>
            </a:pPr>
            <a:r>
              <a:rPr lang="en-US" sz="2000" dirty="0">
                <a:solidFill>
                  <a:schemeClr val="tx2"/>
                </a:solidFill>
                <a:latin typeface="Droid Serif"/>
                <a:cs typeface="Droid Serif"/>
              </a:rPr>
              <a:t>Stephen </a:t>
            </a:r>
            <a:r>
              <a:rPr lang="en-US" sz="2000" dirty="0" err="1">
                <a:solidFill>
                  <a:schemeClr val="tx2"/>
                </a:solidFill>
                <a:latin typeface="Droid Serif"/>
                <a:cs typeface="Droid Serif"/>
              </a:rPr>
              <a:t>Blosser</a:t>
            </a:r>
            <a:endParaRPr lang="en-US" sz="2000" dirty="0">
              <a:solidFill>
                <a:schemeClr val="tx2"/>
              </a:solidFill>
            </a:endParaRPr>
          </a:p>
        </p:txBody>
      </p:sp>
      <p:sp>
        <p:nvSpPr>
          <p:cNvPr id="12" name="TextBox 11"/>
          <p:cNvSpPr txBox="1"/>
          <p:nvPr/>
        </p:nvSpPr>
        <p:spPr>
          <a:xfrm>
            <a:off x="486419" y="343222"/>
            <a:ext cx="2324000" cy="1964640"/>
          </a:xfrm>
          <a:prstGeom prst="rect">
            <a:avLst/>
          </a:prstGeom>
          <a:noFill/>
        </p:spPr>
        <p:txBody>
          <a:bodyPr wrap="square" rtlCol="0">
            <a:spAutoFit/>
          </a:bodyPr>
          <a:lstStyle/>
          <a:p>
            <a:pPr>
              <a:lnSpc>
                <a:spcPct val="50000"/>
              </a:lnSpc>
            </a:pPr>
            <a:r>
              <a:rPr lang="en-US" sz="2000" b="1" u="sng" dirty="0" smtClean="0">
                <a:solidFill>
                  <a:schemeClr val="tx2"/>
                </a:solidFill>
                <a:latin typeface="Droid Serif"/>
                <a:cs typeface="Droid Serif"/>
              </a:rPr>
              <a:t>Team </a:t>
            </a:r>
            <a:r>
              <a:rPr lang="en-US" sz="2000" b="1" u="sng" dirty="0">
                <a:solidFill>
                  <a:schemeClr val="tx2"/>
                </a:solidFill>
                <a:latin typeface="Droid Serif"/>
                <a:cs typeface="Droid Serif"/>
              </a:rPr>
              <a:t>Members</a:t>
            </a:r>
          </a:p>
          <a:p>
            <a:pPr>
              <a:lnSpc>
                <a:spcPct val="50000"/>
              </a:lnSpc>
            </a:pPr>
            <a:endParaRPr lang="en-US" sz="2000" dirty="0">
              <a:solidFill>
                <a:schemeClr val="tx2"/>
              </a:solidFill>
              <a:latin typeface="Droid Serif"/>
              <a:cs typeface="Droid Serif"/>
            </a:endParaRPr>
          </a:p>
          <a:p>
            <a:pPr>
              <a:lnSpc>
                <a:spcPct val="50000"/>
              </a:lnSpc>
            </a:pPr>
            <a:r>
              <a:rPr lang="en-US" sz="2000" dirty="0">
                <a:solidFill>
                  <a:schemeClr val="tx2"/>
                </a:solidFill>
                <a:latin typeface="Droid Serif"/>
                <a:cs typeface="Droid Serif"/>
              </a:rPr>
              <a:t>Scott Friedman</a:t>
            </a:r>
          </a:p>
          <a:p>
            <a:pPr>
              <a:lnSpc>
                <a:spcPct val="50000"/>
              </a:lnSpc>
            </a:pPr>
            <a:endParaRPr lang="en-US" sz="2000" dirty="0">
              <a:solidFill>
                <a:schemeClr val="tx2"/>
              </a:solidFill>
              <a:latin typeface="Droid Serif"/>
              <a:cs typeface="Droid Serif"/>
            </a:endParaRPr>
          </a:p>
          <a:p>
            <a:pPr>
              <a:lnSpc>
                <a:spcPct val="50000"/>
              </a:lnSpc>
            </a:pPr>
            <a:r>
              <a:rPr lang="en-US" sz="2000" dirty="0" smtClean="0">
                <a:solidFill>
                  <a:schemeClr val="tx2"/>
                </a:solidFill>
                <a:latin typeface="Droid Serif"/>
                <a:cs typeface="Droid Serif"/>
              </a:rPr>
              <a:t>Nate </a:t>
            </a:r>
            <a:r>
              <a:rPr lang="en-US" sz="2000" dirty="0">
                <a:solidFill>
                  <a:schemeClr val="tx2"/>
                </a:solidFill>
                <a:latin typeface="Droid Serif"/>
                <a:cs typeface="Droid Serif"/>
              </a:rPr>
              <a:t>Hyde</a:t>
            </a:r>
          </a:p>
          <a:p>
            <a:pPr>
              <a:lnSpc>
                <a:spcPct val="50000"/>
              </a:lnSpc>
            </a:pPr>
            <a:endParaRPr lang="en-US" sz="2000" dirty="0">
              <a:solidFill>
                <a:schemeClr val="tx2"/>
              </a:solidFill>
              <a:latin typeface="Droid Serif"/>
              <a:cs typeface="Droid Serif"/>
            </a:endParaRPr>
          </a:p>
          <a:p>
            <a:pPr>
              <a:lnSpc>
                <a:spcPct val="50000"/>
              </a:lnSpc>
            </a:pPr>
            <a:r>
              <a:rPr lang="en-US" sz="2000" dirty="0" err="1">
                <a:solidFill>
                  <a:schemeClr val="tx2"/>
                </a:solidFill>
                <a:latin typeface="Droid Serif"/>
                <a:cs typeface="Droid Serif"/>
              </a:rPr>
              <a:t>Adi</a:t>
            </a:r>
            <a:r>
              <a:rPr lang="en-US" sz="2000" dirty="0">
                <a:solidFill>
                  <a:schemeClr val="tx2"/>
                </a:solidFill>
                <a:latin typeface="Droid Serif"/>
                <a:cs typeface="Droid Serif"/>
              </a:rPr>
              <a:t> </a:t>
            </a:r>
            <a:r>
              <a:rPr lang="en-US" sz="2000" dirty="0" smtClean="0">
                <a:solidFill>
                  <a:schemeClr val="tx2"/>
                </a:solidFill>
                <a:latin typeface="Droid Serif"/>
                <a:cs typeface="Droid Serif"/>
              </a:rPr>
              <a:t>Mathew</a:t>
            </a:r>
          </a:p>
          <a:p>
            <a:pPr>
              <a:lnSpc>
                <a:spcPct val="50000"/>
              </a:lnSpc>
            </a:pPr>
            <a:endParaRPr lang="en-US" sz="2000" dirty="0">
              <a:solidFill>
                <a:schemeClr val="tx2"/>
              </a:solidFill>
              <a:latin typeface="Droid Serif"/>
              <a:cs typeface="Droid Serif"/>
            </a:endParaRPr>
          </a:p>
          <a:p>
            <a:pPr>
              <a:lnSpc>
                <a:spcPct val="50000"/>
              </a:lnSpc>
            </a:pPr>
            <a:r>
              <a:rPr lang="en-US" sz="2000" dirty="0" smtClean="0">
                <a:solidFill>
                  <a:schemeClr val="tx2"/>
                </a:solidFill>
                <a:latin typeface="Droid Serif"/>
                <a:cs typeface="Droid Serif"/>
              </a:rPr>
              <a:t>Peter Ossian</a:t>
            </a:r>
            <a:endParaRPr lang="en-US" sz="2000" dirty="0">
              <a:solidFill>
                <a:schemeClr val="tx2"/>
              </a:solidFill>
              <a:latin typeface="Droid Serif"/>
              <a:cs typeface="Droid Serif"/>
            </a:endParaRPr>
          </a:p>
          <a:p>
            <a:pPr>
              <a:lnSpc>
                <a:spcPct val="50000"/>
              </a:lnSpc>
            </a:pPr>
            <a:endParaRPr lang="en-US" sz="2000" dirty="0">
              <a:solidFill>
                <a:schemeClr val="tx2"/>
              </a:solidFill>
              <a:latin typeface="Droid Serif"/>
              <a:cs typeface="Droid Serif"/>
            </a:endParaRPr>
          </a:p>
          <a:p>
            <a:pPr>
              <a:lnSpc>
                <a:spcPct val="50000"/>
              </a:lnSpc>
            </a:pPr>
            <a:r>
              <a:rPr lang="en-US" sz="2000" dirty="0" smtClean="0">
                <a:solidFill>
                  <a:schemeClr val="tx2"/>
                </a:solidFill>
                <a:latin typeface="Droid Serif"/>
                <a:cs typeface="Droid Serif"/>
              </a:rPr>
              <a:t>Yongjiao Yu</a:t>
            </a:r>
          </a:p>
          <a:p>
            <a:pPr>
              <a:lnSpc>
                <a:spcPct val="50000"/>
              </a:lnSpc>
            </a:pPr>
            <a:endParaRPr lang="en-US" sz="2000" dirty="0" smtClean="0">
              <a:solidFill>
                <a:schemeClr val="tx2"/>
              </a:solidFill>
              <a:latin typeface="Droid Serif"/>
              <a:cs typeface="Droid Serif"/>
            </a:endParaRPr>
          </a:p>
        </p:txBody>
      </p:sp>
      <p:pic>
        <p:nvPicPr>
          <p:cNvPr id="13" name="Picture 12" descr="RCPD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419" y="4292913"/>
            <a:ext cx="1588965" cy="2168824"/>
          </a:xfrm>
          <a:prstGeom prst="rect">
            <a:avLst/>
          </a:prstGeom>
        </p:spPr>
      </p:pic>
      <p:pic>
        <p:nvPicPr>
          <p:cNvPr id="14" name="Picture 13" descr="Michigan_State_University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9628" y="4997464"/>
            <a:ext cx="5627833" cy="1343958"/>
          </a:xfrm>
          <a:prstGeom prst="rect">
            <a:avLst/>
          </a:prstGeom>
        </p:spPr>
      </p:pic>
      <p:sp>
        <p:nvSpPr>
          <p:cNvPr id="5" name="TextBox 4"/>
          <p:cNvSpPr txBox="1"/>
          <p:nvPr/>
        </p:nvSpPr>
        <p:spPr>
          <a:xfrm>
            <a:off x="13655" y="53252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0836640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68224" y="164408"/>
            <a:ext cx="3164592" cy="1350211"/>
          </a:xfrm>
        </p:spPr>
        <p:txBody>
          <a:bodyPr/>
          <a:lstStyle/>
          <a:p>
            <a:r>
              <a:rPr lang="en-US" sz="4800" u="sng" dirty="0" smtClean="0">
                <a:solidFill>
                  <a:srgbClr val="6F6F74"/>
                </a:solidFill>
              </a:rPr>
              <a:t>AGENDA</a:t>
            </a:r>
            <a:endParaRPr lang="en-US" sz="4800" u="sng" dirty="0">
              <a:solidFill>
                <a:srgbClr val="6F6F74"/>
              </a:solidFill>
            </a:endParaRPr>
          </a:p>
        </p:txBody>
      </p:sp>
      <p:sp>
        <p:nvSpPr>
          <p:cNvPr id="6" name="Content Placeholder 5"/>
          <p:cNvSpPr>
            <a:spLocks noGrp="1"/>
          </p:cNvSpPr>
          <p:nvPr>
            <p:ph idx="1"/>
          </p:nvPr>
        </p:nvSpPr>
        <p:spPr>
          <a:xfrm>
            <a:off x="1469862" y="2209800"/>
            <a:ext cx="6508377" cy="3916363"/>
          </a:xfrm>
        </p:spPr>
        <p:txBody>
          <a:bodyPr>
            <a:normAutofit/>
          </a:bodyPr>
          <a:lstStyle/>
          <a:p>
            <a:pPr>
              <a:buFont typeface="Wingdings 2" charset="2"/>
              <a:buChar char="¡"/>
            </a:pPr>
            <a:r>
              <a:rPr lang="en-US" sz="2800" b="1" dirty="0" smtClean="0"/>
              <a:t>Introduction</a:t>
            </a:r>
            <a:r>
              <a:rPr lang="en-US" sz="2800" dirty="0" smtClean="0"/>
              <a:t> </a:t>
            </a:r>
            <a:r>
              <a:rPr lang="en-US" sz="2800" i="1" dirty="0" smtClean="0"/>
              <a:t>by Nate</a:t>
            </a:r>
          </a:p>
          <a:p>
            <a:pPr>
              <a:buFont typeface="Wingdings 2" charset="2"/>
              <a:buChar char="¡"/>
            </a:pPr>
            <a:r>
              <a:rPr lang="en-US" sz="2800" b="1" dirty="0" smtClean="0"/>
              <a:t>Current Joystick Design </a:t>
            </a:r>
            <a:r>
              <a:rPr lang="en-US" sz="2800" i="1" dirty="0" smtClean="0"/>
              <a:t>by </a:t>
            </a:r>
            <a:r>
              <a:rPr lang="en-US" sz="2800" i="1" dirty="0" err="1" smtClean="0"/>
              <a:t>Adi</a:t>
            </a:r>
            <a:endParaRPr lang="en-US" sz="2800" i="1" dirty="0" smtClean="0"/>
          </a:p>
          <a:p>
            <a:r>
              <a:rPr lang="en-US" sz="2800" b="1" dirty="0" smtClean="0"/>
              <a:t>Design Specifications </a:t>
            </a:r>
            <a:r>
              <a:rPr lang="en-US" sz="2800" i="1" dirty="0" smtClean="0"/>
              <a:t>by Yongjiao</a:t>
            </a:r>
          </a:p>
          <a:p>
            <a:r>
              <a:rPr lang="en-US" sz="2800" b="1" dirty="0" smtClean="0"/>
              <a:t>Ideal Design Solution </a:t>
            </a:r>
            <a:r>
              <a:rPr lang="en-US" sz="2800" i="1" dirty="0" smtClean="0"/>
              <a:t>by Pete</a:t>
            </a:r>
          </a:p>
          <a:p>
            <a:r>
              <a:rPr lang="en-US" sz="2800" b="1" dirty="0" smtClean="0"/>
              <a:t>Project Management</a:t>
            </a:r>
            <a:r>
              <a:rPr lang="en-US" sz="2800" dirty="0" smtClean="0"/>
              <a:t> </a:t>
            </a:r>
            <a:r>
              <a:rPr lang="en-US" sz="2800" i="1" dirty="0" smtClean="0"/>
              <a:t>by </a:t>
            </a:r>
            <a:r>
              <a:rPr lang="en-US" altLang="zh-CN" sz="2800" i="1" dirty="0" smtClean="0"/>
              <a:t>Scott</a:t>
            </a:r>
            <a:endParaRPr lang="en-US" sz="2800" i="1" dirty="0" smtClean="0"/>
          </a:p>
          <a:p>
            <a:r>
              <a:rPr lang="en-US" sz="2800" b="1" dirty="0" smtClean="0"/>
              <a:t>Summary</a:t>
            </a:r>
            <a:r>
              <a:rPr lang="en-US" sz="2800" dirty="0" smtClean="0"/>
              <a:t> </a:t>
            </a:r>
            <a:r>
              <a:rPr lang="en-US" sz="2800" i="1" dirty="0" smtClean="0"/>
              <a:t>by Nate</a:t>
            </a:r>
          </a:p>
          <a:p>
            <a:pPr lvl="1"/>
            <a:endParaRPr lang="en-US" dirty="0" smtClean="0"/>
          </a:p>
          <a:p>
            <a:endParaRPr lang="en-US" dirty="0" smtClean="0"/>
          </a:p>
        </p:txBody>
      </p:sp>
    </p:spTree>
    <p:extLst>
      <p:ext uri="{BB962C8B-B14F-4D97-AF65-F5344CB8AC3E}">
        <p14:creationId xmlns:p14="http://schemas.microsoft.com/office/powerpoint/2010/main" val="20282021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60044" y="3082219"/>
            <a:ext cx="6477000" cy="566738"/>
          </a:xfrm>
        </p:spPr>
        <p:txBody>
          <a:bodyPr/>
          <a:lstStyle/>
          <a:p>
            <a:r>
              <a:rPr lang="en-US" sz="3200" dirty="0"/>
              <a:t>Cerebral </a:t>
            </a:r>
            <a:r>
              <a:rPr lang="en-US" sz="3200" dirty="0" smtClean="0"/>
              <a:t>Palsy (CP)</a:t>
            </a:r>
            <a:endParaRPr lang="en-US" sz="3200" dirty="0"/>
          </a:p>
        </p:txBody>
      </p:sp>
      <p:sp>
        <p:nvSpPr>
          <p:cNvPr id="7" name="Text Placeholder 6"/>
          <p:cNvSpPr>
            <a:spLocks noGrp="1"/>
          </p:cNvSpPr>
          <p:nvPr>
            <p:ph type="body" sz="half" idx="2"/>
          </p:nvPr>
        </p:nvSpPr>
        <p:spPr>
          <a:xfrm>
            <a:off x="1073281" y="3648957"/>
            <a:ext cx="8391796" cy="3052848"/>
          </a:xfrm>
        </p:spPr>
        <p:txBody>
          <a:bodyPr>
            <a:normAutofit lnSpcReduction="10000"/>
          </a:bodyPr>
          <a:lstStyle/>
          <a:p>
            <a:pPr marL="342900" indent="-342900">
              <a:buClr>
                <a:schemeClr val="accent1"/>
              </a:buClr>
              <a:buSzPct val="120000"/>
              <a:buFont typeface="Wingdings" charset="2"/>
              <a:buChar char="§"/>
            </a:pPr>
            <a:r>
              <a:rPr lang="en-US" sz="2800" dirty="0"/>
              <a:t>D</a:t>
            </a:r>
            <a:r>
              <a:rPr lang="en-US" sz="2800" dirty="0" smtClean="0"/>
              <a:t>isorders </a:t>
            </a:r>
            <a:r>
              <a:rPr lang="en-US" sz="2800" dirty="0"/>
              <a:t>affecting </a:t>
            </a:r>
            <a:r>
              <a:rPr lang="en-US" sz="2800" dirty="0" smtClean="0"/>
              <a:t>brain </a:t>
            </a:r>
          </a:p>
          <a:p>
            <a:pPr>
              <a:buClr>
                <a:schemeClr val="accent1"/>
              </a:buClr>
              <a:buSzPct val="120000"/>
            </a:pPr>
            <a:r>
              <a:rPr lang="en-US" sz="2800" dirty="0" smtClean="0"/>
              <a:t>    and </a:t>
            </a:r>
            <a:r>
              <a:rPr lang="en-US" sz="2800" dirty="0"/>
              <a:t>nervous system function</a:t>
            </a:r>
          </a:p>
          <a:p>
            <a:pPr marL="342900" indent="-342900">
              <a:buClr>
                <a:schemeClr val="accent1"/>
              </a:buClr>
              <a:buSzPct val="120000"/>
              <a:buFont typeface="Wingdings" charset="2"/>
              <a:buChar char="§"/>
            </a:pPr>
            <a:r>
              <a:rPr lang="en-US" sz="2800" dirty="0"/>
              <a:t>Symptoms</a:t>
            </a:r>
          </a:p>
          <a:p>
            <a:pPr marL="800100" lvl="1" indent="-342900">
              <a:buClr>
                <a:schemeClr val="accent1"/>
              </a:buClr>
              <a:buSzPct val="120000"/>
              <a:buFont typeface="Wingdings" charset="2"/>
              <a:buChar char="§"/>
            </a:pPr>
            <a:r>
              <a:rPr lang="en-US" sz="2400" dirty="0"/>
              <a:t>Abnormal muscle contractions</a:t>
            </a:r>
          </a:p>
          <a:p>
            <a:pPr marL="800100" lvl="1" indent="-342900">
              <a:buClr>
                <a:schemeClr val="accent1"/>
              </a:buClr>
              <a:buSzPct val="120000"/>
              <a:buFont typeface="Wingdings" charset="2"/>
              <a:buChar char="§"/>
            </a:pPr>
            <a:r>
              <a:rPr lang="en-US" sz="2400" dirty="0"/>
              <a:t>Loss of coordination</a:t>
            </a:r>
          </a:p>
          <a:p>
            <a:pPr marL="800100" lvl="1" indent="-342900">
              <a:buClr>
                <a:schemeClr val="accent1"/>
              </a:buClr>
              <a:buSzPct val="120000"/>
              <a:buFont typeface="Wingdings" charset="2"/>
              <a:buChar char="§"/>
            </a:pPr>
            <a:r>
              <a:rPr lang="en-US" sz="2400" dirty="0"/>
              <a:t>Partial paralysis</a:t>
            </a:r>
          </a:p>
          <a:p>
            <a:pPr marL="800100" lvl="1" indent="-342900">
              <a:buClr>
                <a:schemeClr val="accent1"/>
              </a:buClr>
              <a:buSzPct val="120000"/>
              <a:buFont typeface="Wingdings" charset="2"/>
              <a:buChar char="§"/>
            </a:pPr>
            <a:r>
              <a:rPr lang="en-US" sz="2400" dirty="0"/>
              <a:t>Loss of speech</a:t>
            </a:r>
          </a:p>
          <a:p>
            <a:endParaRPr lang="en-US" dirty="0"/>
          </a:p>
        </p:txBody>
      </p:sp>
      <p:pic>
        <p:nvPicPr>
          <p:cNvPr id="6" name="Picture 5" descr="D:\Photos\July10,2012\BrandenTeamC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281" y="335657"/>
            <a:ext cx="4649915" cy="2666981"/>
          </a:xfrm>
          <a:prstGeom prst="rect">
            <a:avLst/>
          </a:prstGeom>
          <a:noFill/>
          <a:ln>
            <a:noFill/>
          </a:ln>
        </p:spPr>
      </p:pic>
    </p:spTree>
    <p:extLst>
      <p:ext uri="{BB962C8B-B14F-4D97-AF65-F5344CB8AC3E}">
        <p14:creationId xmlns:p14="http://schemas.microsoft.com/office/powerpoint/2010/main" val="35200536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561" y="222772"/>
            <a:ext cx="6508377" cy="1143000"/>
          </a:xfrm>
        </p:spPr>
        <p:txBody>
          <a:bodyPr/>
          <a:lstStyle/>
          <a:p>
            <a:r>
              <a:rPr lang="en-US" sz="4000" u="sng" dirty="0" smtClean="0"/>
              <a:t>Current Joystick Design</a:t>
            </a:r>
            <a:endParaRPr lang="en-US" sz="4000" u="sng" dirty="0"/>
          </a:p>
        </p:txBody>
      </p:sp>
      <p:sp>
        <p:nvSpPr>
          <p:cNvPr id="3" name="Content Placeholder 2"/>
          <p:cNvSpPr>
            <a:spLocks noGrp="1"/>
          </p:cNvSpPr>
          <p:nvPr>
            <p:ph idx="1"/>
          </p:nvPr>
        </p:nvSpPr>
        <p:spPr>
          <a:xfrm>
            <a:off x="457199" y="1935223"/>
            <a:ext cx="6508377" cy="3916363"/>
          </a:xfrm>
        </p:spPr>
        <p:txBody>
          <a:bodyPr>
            <a:normAutofit/>
          </a:bodyPr>
          <a:lstStyle/>
          <a:p>
            <a:r>
              <a:rPr lang="en-US" sz="2800" dirty="0" smtClean="0"/>
              <a:t>Detents : Why ? </a:t>
            </a:r>
          </a:p>
          <a:p>
            <a:r>
              <a:rPr lang="en-US" sz="2800" dirty="0"/>
              <a:t> </a:t>
            </a:r>
            <a:r>
              <a:rPr lang="en-US" sz="2800" dirty="0" smtClean="0"/>
              <a:t>How ?</a:t>
            </a:r>
          </a:p>
          <a:p>
            <a:pPr marL="0" indent="0">
              <a:buNone/>
            </a:pPr>
            <a:endParaRPr lang="en-US" sz="2800" dirty="0"/>
          </a:p>
        </p:txBody>
      </p:sp>
      <p:pic>
        <p:nvPicPr>
          <p:cNvPr id="5" name="Picture 4"/>
          <p:cNvPicPr>
            <a:picLocks noChangeAspect="1"/>
          </p:cNvPicPr>
          <p:nvPr/>
        </p:nvPicPr>
        <p:blipFill rotWithShape="1">
          <a:blip r:embed="rId3"/>
          <a:srcRect t="12833" b="-12833"/>
          <a:stretch/>
        </p:blipFill>
        <p:spPr>
          <a:xfrm>
            <a:off x="989654" y="2777479"/>
            <a:ext cx="7358571" cy="4423743"/>
          </a:xfrm>
          <a:prstGeom prst="rect">
            <a:avLst/>
          </a:prstGeom>
        </p:spPr>
      </p:pic>
    </p:spTree>
    <p:extLst>
      <p:ext uri="{BB962C8B-B14F-4D97-AF65-F5344CB8AC3E}">
        <p14:creationId xmlns:p14="http://schemas.microsoft.com/office/powerpoint/2010/main" val="68278491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889" y="239933"/>
            <a:ext cx="6508377" cy="1143000"/>
          </a:xfrm>
        </p:spPr>
        <p:txBody>
          <a:bodyPr/>
          <a:lstStyle/>
          <a:p>
            <a:r>
              <a:rPr lang="en-US" sz="4000" u="sng" dirty="0" smtClean="0"/>
              <a:t>Current Joystick Design</a:t>
            </a:r>
            <a:endParaRPr lang="en-US" sz="4000" u="sng" dirty="0"/>
          </a:p>
        </p:txBody>
      </p:sp>
      <p:sp>
        <p:nvSpPr>
          <p:cNvPr id="3" name="Content Placeholder 2"/>
          <p:cNvSpPr>
            <a:spLocks noGrp="1"/>
          </p:cNvSpPr>
          <p:nvPr>
            <p:ph idx="1"/>
          </p:nvPr>
        </p:nvSpPr>
        <p:spPr>
          <a:xfrm>
            <a:off x="457199" y="1636370"/>
            <a:ext cx="6508377" cy="3916363"/>
          </a:xfrm>
        </p:spPr>
        <p:txBody>
          <a:bodyPr>
            <a:normAutofit/>
          </a:bodyPr>
          <a:lstStyle/>
          <a:p>
            <a:r>
              <a:rPr lang="en-US" sz="2800" dirty="0"/>
              <a:t> </a:t>
            </a:r>
            <a:r>
              <a:rPr lang="en-US" sz="2800" dirty="0" smtClean="0"/>
              <a:t>Position sensing using Gray Code</a:t>
            </a:r>
            <a:endParaRPr lang="en-US" sz="2800" dirty="0"/>
          </a:p>
        </p:txBody>
      </p:sp>
      <p:pic>
        <p:nvPicPr>
          <p:cNvPr id="7" name="SU_ECE480_Curren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02068" y="2491586"/>
            <a:ext cx="5303734" cy="3977799"/>
          </a:xfrm>
          <a:prstGeom prst="rect">
            <a:avLst/>
          </a:prstGeom>
        </p:spPr>
      </p:pic>
    </p:spTree>
    <p:extLst>
      <p:ext uri="{BB962C8B-B14F-4D97-AF65-F5344CB8AC3E}">
        <p14:creationId xmlns:p14="http://schemas.microsoft.com/office/powerpoint/2010/main" val="4137888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8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2551186" y="4944655"/>
            <a:ext cx="4966446" cy="1398494"/>
          </a:xfrm>
        </p:spPr>
        <p:txBody>
          <a:bodyPr/>
          <a:lstStyle/>
          <a:p>
            <a:r>
              <a:rPr lang="en-US" u="sng" dirty="0" smtClean="0"/>
              <a:t>Design Specifications</a:t>
            </a:r>
            <a:endParaRPr lang="en-US" u="sng" dirty="0"/>
          </a:p>
        </p:txBody>
      </p:sp>
      <p:sp>
        <p:nvSpPr>
          <p:cNvPr id="3" name="TextBox 2"/>
          <p:cNvSpPr txBox="1"/>
          <p:nvPr/>
        </p:nvSpPr>
        <p:spPr>
          <a:xfrm>
            <a:off x="820563" y="1462575"/>
            <a:ext cx="5634876" cy="2605842"/>
          </a:xfrm>
          <a:prstGeom prst="rect">
            <a:avLst/>
          </a:prstGeom>
          <a:noFill/>
        </p:spPr>
        <p:txBody>
          <a:bodyPr wrap="none" rtlCol="0">
            <a:spAutoFit/>
          </a:bodyPr>
          <a:lstStyle/>
          <a:p>
            <a:pPr marL="285750" indent="-285750">
              <a:lnSpc>
                <a:spcPct val="200000"/>
              </a:lnSpc>
              <a:buClr>
                <a:schemeClr val="accent1"/>
              </a:buClr>
              <a:buSzPct val="120000"/>
              <a:buFont typeface="Wingdings" charset="2"/>
              <a:buChar char="§"/>
            </a:pPr>
            <a:r>
              <a:rPr lang="en-US" sz="2800" dirty="0">
                <a:solidFill>
                  <a:schemeClr val="tx2"/>
                </a:solidFill>
              </a:rPr>
              <a:t>A</a:t>
            </a:r>
            <a:r>
              <a:rPr lang="en-US" sz="2800" dirty="0" smtClean="0">
                <a:solidFill>
                  <a:schemeClr val="tx2"/>
                </a:solidFill>
              </a:rPr>
              <a:t>djustable number of detents</a:t>
            </a:r>
          </a:p>
          <a:p>
            <a:pPr marL="285750" indent="-285750">
              <a:lnSpc>
                <a:spcPct val="200000"/>
              </a:lnSpc>
              <a:buClr>
                <a:schemeClr val="accent1"/>
              </a:buClr>
              <a:buSzPct val="120000"/>
              <a:buFont typeface="Wingdings" charset="2"/>
              <a:buChar char="§"/>
            </a:pPr>
            <a:r>
              <a:rPr lang="en-US" sz="2800" dirty="0" smtClean="0">
                <a:solidFill>
                  <a:schemeClr val="tx2"/>
                </a:solidFill>
              </a:rPr>
              <a:t>Adjustable detent force</a:t>
            </a:r>
          </a:p>
          <a:p>
            <a:pPr marL="285750" indent="-285750">
              <a:lnSpc>
                <a:spcPct val="200000"/>
              </a:lnSpc>
              <a:buClr>
                <a:schemeClr val="accent1"/>
              </a:buClr>
              <a:buSzPct val="120000"/>
              <a:buFont typeface="Wingdings" charset="2"/>
              <a:buChar char="§"/>
            </a:pPr>
            <a:r>
              <a:rPr lang="en-US" sz="2800" dirty="0" smtClean="0">
                <a:solidFill>
                  <a:schemeClr val="tx2"/>
                </a:solidFill>
              </a:rPr>
              <a:t>USB output &amp; connectivity</a:t>
            </a:r>
          </a:p>
        </p:txBody>
      </p:sp>
      <p:sp>
        <p:nvSpPr>
          <p:cNvPr id="2" name="TextBox 1"/>
          <p:cNvSpPr txBox="1"/>
          <p:nvPr/>
        </p:nvSpPr>
        <p:spPr>
          <a:xfrm>
            <a:off x="1925412" y="2116456"/>
            <a:ext cx="184666" cy="369332"/>
          </a:xfrm>
          <a:prstGeom prst="rect">
            <a:avLst/>
          </a:prstGeom>
          <a:noFill/>
        </p:spPr>
        <p:txBody>
          <a:bodyPr wrap="none" rtlCol="0">
            <a:spAutoFit/>
          </a:bodyPr>
          <a:lstStyle/>
          <a:p>
            <a:endParaRPr lang="en-US" dirty="0"/>
          </a:p>
        </p:txBody>
      </p:sp>
      <p:sp>
        <p:nvSpPr>
          <p:cNvPr id="4" name="TextBox 3"/>
          <p:cNvSpPr txBox="1"/>
          <p:nvPr/>
        </p:nvSpPr>
        <p:spPr>
          <a:xfrm>
            <a:off x="417226" y="600801"/>
            <a:ext cx="3016371" cy="861774"/>
          </a:xfrm>
          <a:prstGeom prst="rect">
            <a:avLst/>
          </a:prstGeom>
          <a:noFill/>
        </p:spPr>
        <p:txBody>
          <a:bodyPr wrap="none" rtlCol="0">
            <a:spAutoFit/>
          </a:bodyPr>
          <a:lstStyle/>
          <a:p>
            <a:r>
              <a:rPr lang="en-US" sz="3200" u="sng" dirty="0">
                <a:solidFill>
                  <a:schemeClr val="accent1"/>
                </a:solidFill>
              </a:rPr>
              <a:t>DELIVERABLES:</a:t>
            </a:r>
          </a:p>
          <a:p>
            <a:endParaRPr lang="en-US" dirty="0"/>
          </a:p>
        </p:txBody>
      </p:sp>
    </p:spTree>
    <p:extLst>
      <p:ext uri="{BB962C8B-B14F-4D97-AF65-F5344CB8AC3E}">
        <p14:creationId xmlns:p14="http://schemas.microsoft.com/office/powerpoint/2010/main" val="425756304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8300" y="-137288"/>
            <a:ext cx="5347120" cy="1085612"/>
          </a:xfrm>
        </p:spPr>
        <p:txBody>
          <a:bodyPr/>
          <a:lstStyle/>
          <a:p>
            <a:r>
              <a:rPr lang="en-US" sz="4000" u="sng" dirty="0" smtClean="0"/>
              <a:t>Ideal Design Solution</a:t>
            </a:r>
            <a:endParaRPr lang="en-US" sz="4000" u="sng" dirty="0"/>
          </a:p>
        </p:txBody>
      </p:sp>
      <p:sp>
        <p:nvSpPr>
          <p:cNvPr id="7" name="Text Placeholder 6"/>
          <p:cNvSpPr>
            <a:spLocks noGrp="1"/>
          </p:cNvSpPr>
          <p:nvPr>
            <p:ph type="body" sz="half" idx="2"/>
          </p:nvPr>
        </p:nvSpPr>
        <p:spPr>
          <a:xfrm>
            <a:off x="538300" y="948323"/>
            <a:ext cx="8029229" cy="5571747"/>
          </a:xfrm>
        </p:spPr>
        <p:txBody>
          <a:bodyPr>
            <a:normAutofit/>
          </a:bodyPr>
          <a:lstStyle/>
          <a:p>
            <a:pPr marL="1028700" lvl="1" indent="-571500">
              <a:lnSpc>
                <a:spcPct val="130000"/>
              </a:lnSpc>
              <a:buClr>
                <a:schemeClr val="tx2"/>
              </a:buClr>
              <a:buSzPct val="120000"/>
              <a:buFont typeface="Wingdings" charset="2"/>
              <a:buChar char="§"/>
            </a:pPr>
            <a:r>
              <a:rPr lang="en-US" sz="3600" dirty="0" smtClean="0">
                <a:latin typeface="Century Gothic"/>
                <a:cs typeface="Century Gothic"/>
              </a:rPr>
              <a:t>Hardware Design</a:t>
            </a:r>
          </a:p>
          <a:p>
            <a:pPr marL="1485900" lvl="2" indent="-571500">
              <a:buClr>
                <a:schemeClr val="tx2"/>
              </a:buClr>
              <a:buSzPct val="120000"/>
              <a:buFont typeface="Wingdings" charset="2"/>
              <a:buChar char="§"/>
            </a:pPr>
            <a:r>
              <a:rPr lang="en-US" sz="2800" dirty="0" smtClean="0">
                <a:latin typeface="Century Gothic"/>
                <a:cs typeface="Century Gothic"/>
              </a:rPr>
              <a:t>Two Actuators</a:t>
            </a:r>
          </a:p>
          <a:p>
            <a:pPr lvl="2"/>
            <a:r>
              <a:rPr lang="en-US" sz="2800" dirty="0" smtClean="0">
                <a:latin typeface="Century Gothic"/>
                <a:cs typeface="Century Gothic"/>
              </a:rPr>
              <a:t>	-position sensing</a:t>
            </a:r>
          </a:p>
          <a:p>
            <a:pPr marL="1485900" lvl="2" indent="-571500">
              <a:lnSpc>
                <a:spcPct val="130000"/>
              </a:lnSpc>
              <a:buClr>
                <a:schemeClr val="tx2"/>
              </a:buClr>
              <a:buSzPct val="120000"/>
              <a:buFont typeface="Wingdings" charset="2"/>
              <a:buChar char="§"/>
            </a:pPr>
            <a:r>
              <a:rPr lang="en-US" sz="2800" dirty="0" smtClean="0">
                <a:cs typeface="Century Gothic"/>
              </a:rPr>
              <a:t>Load Sensor</a:t>
            </a:r>
            <a:endParaRPr lang="en-US" sz="2800" dirty="0">
              <a:cs typeface="Century Gothic"/>
            </a:endParaRPr>
          </a:p>
        </p:txBody>
      </p:sp>
    </p:spTree>
    <p:extLst>
      <p:ext uri="{BB962C8B-B14F-4D97-AF65-F5344CB8AC3E}">
        <p14:creationId xmlns:p14="http://schemas.microsoft.com/office/powerpoint/2010/main" val="2745581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9889" y="159312"/>
            <a:ext cx="6508377" cy="1143000"/>
          </a:xfrm>
        </p:spPr>
        <p:txBody>
          <a:bodyPr/>
          <a:lstStyle/>
          <a:p>
            <a:r>
              <a:rPr lang="en-US" sz="4000" dirty="0" smtClean="0"/>
              <a:t>Ideal Design Solution</a:t>
            </a:r>
            <a:endParaRPr lang="en-US" sz="4000" dirty="0"/>
          </a:p>
        </p:txBody>
      </p:sp>
      <p:sp>
        <p:nvSpPr>
          <p:cNvPr id="7" name="Text Placeholder 6"/>
          <p:cNvSpPr>
            <a:spLocks noGrp="1"/>
          </p:cNvSpPr>
          <p:nvPr>
            <p:ph idx="1"/>
          </p:nvPr>
        </p:nvSpPr>
        <p:spPr>
          <a:xfrm>
            <a:off x="319889" y="1592001"/>
            <a:ext cx="6508377" cy="3916363"/>
          </a:xfrm>
        </p:spPr>
        <p:txBody>
          <a:bodyPr>
            <a:normAutofit/>
          </a:bodyPr>
          <a:lstStyle/>
          <a:p>
            <a:pPr marL="1028700" lvl="1" indent="-571500">
              <a:buFont typeface="Arial" pitchFamily="34" charset="0"/>
              <a:buChar char="•"/>
            </a:pPr>
            <a:r>
              <a:rPr lang="en-US" sz="4000" dirty="0" smtClean="0"/>
              <a:t>Software Design</a:t>
            </a:r>
          </a:p>
        </p:txBody>
      </p:sp>
      <p:pic>
        <p:nvPicPr>
          <p:cNvPr id="4" name="Picture 3"/>
          <p:cNvPicPr>
            <a:picLocks noChangeAspect="1"/>
          </p:cNvPicPr>
          <p:nvPr/>
        </p:nvPicPr>
        <p:blipFill>
          <a:blip r:embed="rId3">
            <a:grayscl/>
            <a:extLst>
              <a:ext uri="{BEBA8EAE-BF5A-486C-A8C5-ECC9F3942E4B}">
                <a14:imgProps xmlns:a14="http://schemas.microsoft.com/office/drawing/2010/main">
                  <a14:imgLayer r:embed="rId4">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0146" y="2579563"/>
            <a:ext cx="8808610" cy="4130424"/>
          </a:xfrm>
          <a:prstGeom prst="rect">
            <a:avLst/>
          </a:prstGeom>
        </p:spPr>
      </p:pic>
    </p:spTree>
    <p:extLst>
      <p:ext uri="{BB962C8B-B14F-4D97-AF65-F5344CB8AC3E}">
        <p14:creationId xmlns:p14="http://schemas.microsoft.com/office/powerpoint/2010/main" val="15839671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61117" y="4805104"/>
            <a:ext cx="5779901" cy="1801913"/>
          </a:xfrm>
        </p:spPr>
        <p:txBody>
          <a:bodyPr/>
          <a:lstStyle/>
          <a:p>
            <a:pPr algn="l"/>
            <a:r>
              <a:rPr lang="en-US" sz="5400" u="sng" dirty="0" smtClean="0"/>
              <a:t>Project Development</a:t>
            </a:r>
            <a:endParaRPr lang="en-US" sz="5400" u="sng" dirty="0"/>
          </a:p>
        </p:txBody>
      </p:sp>
      <p:grpSp>
        <p:nvGrpSpPr>
          <p:cNvPr id="5" name="Group 4"/>
          <p:cNvGrpSpPr/>
          <p:nvPr/>
        </p:nvGrpSpPr>
        <p:grpSpPr>
          <a:xfrm>
            <a:off x="149840" y="394705"/>
            <a:ext cx="8891178" cy="2194198"/>
            <a:chOff x="149840" y="394705"/>
            <a:chExt cx="8891178" cy="2194198"/>
          </a:xfrm>
        </p:grpSpPr>
        <p:sp>
          <p:nvSpPr>
            <p:cNvPr id="6" name="Pentagon 5"/>
            <p:cNvSpPr/>
            <p:nvPr/>
          </p:nvSpPr>
          <p:spPr>
            <a:xfrm>
              <a:off x="149840" y="394705"/>
              <a:ext cx="2008161" cy="1424370"/>
            </a:xfrm>
            <a:prstGeom prst="homePlate">
              <a:avLst/>
            </a:prstGeom>
            <a:effectLst>
              <a:innerShdw blurRad="190500" dist="63500" dir="5400000">
                <a:srgbClr val="FFFFFF">
                  <a:alpha val="65000"/>
                </a:srgbClr>
              </a:innerShdw>
              <a:reflection blurRad="6350" stA="50000" endA="300" endPos="38500" dist="50800" dir="5400000" sy="-100000" algn="bl" rotWithShape="0"/>
            </a:effectLst>
            <a:scene3d>
              <a:camera prst="perspectiveFront"/>
              <a:lightRig rig="twoPt" dir="r">
                <a:rot lat="0" lon="0" rev="6000000"/>
              </a:lightRig>
            </a:scene3d>
            <a:sp3d prstMaterial="matte">
              <a:bevelT w="0" h="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Research State of the Art</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Chevron 6"/>
            <p:cNvSpPr/>
            <p:nvPr/>
          </p:nvSpPr>
          <p:spPr>
            <a:xfrm>
              <a:off x="1647723" y="394705"/>
              <a:ext cx="2694711" cy="1424370"/>
            </a:xfrm>
            <a:prstGeom prst="chevron">
              <a:avLst/>
            </a:prstGeom>
            <a:effectLst>
              <a:innerShdw blurRad="190500" dist="63500" dir="5400000">
                <a:srgbClr val="FFFFFF">
                  <a:alpha val="65000"/>
                </a:srgbClr>
              </a:innerShdw>
              <a:reflection blurRad="6350" stA="50000" endA="300" endPos="38500" dist="50800" dir="5400000" sy="-100000" algn="bl" rotWithShape="0"/>
            </a:effectLst>
            <a:scene3d>
              <a:camera prst="perspectiveFront"/>
              <a:lightRig rig="twoPt" dir="r">
                <a:rot lat="0" lon="0" rev="6000000"/>
              </a:lightRig>
            </a:scene3d>
            <a:sp3d prstMaterial="matte">
              <a:bevelT w="0" h="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Concept Creation</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Chevron 7"/>
            <p:cNvSpPr/>
            <p:nvPr/>
          </p:nvSpPr>
          <p:spPr>
            <a:xfrm>
              <a:off x="3810394" y="394705"/>
              <a:ext cx="3158098" cy="1424370"/>
            </a:xfrm>
            <a:prstGeom prst="chevron">
              <a:avLst/>
            </a:prstGeom>
            <a:effectLst>
              <a:innerShdw blurRad="190500" dist="63500" dir="5400000">
                <a:srgbClr val="FFFFFF">
                  <a:alpha val="65000"/>
                </a:srgbClr>
              </a:innerShdw>
              <a:reflection blurRad="6350" stA="50000" endA="300" endPos="38500" dist="50800" dir="5400000" sy="-100000" algn="bl" rotWithShape="0"/>
            </a:effectLst>
            <a:scene3d>
              <a:camera prst="perspectiveFront"/>
              <a:lightRig rig="twoPt" dir="r">
                <a:rot lat="0" lon="0" rev="6000000"/>
              </a:lightRig>
            </a:scene3d>
            <a:sp3d prstMaterial="matte">
              <a:bevelT w="0" h="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Prototype Development</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Chevron 8"/>
            <p:cNvSpPr/>
            <p:nvPr/>
          </p:nvSpPr>
          <p:spPr>
            <a:xfrm>
              <a:off x="6430052" y="394705"/>
              <a:ext cx="2610966" cy="1424370"/>
            </a:xfrm>
            <a:prstGeom prst="chevron">
              <a:avLst/>
            </a:prstGeom>
            <a:effectLst>
              <a:innerShdw blurRad="190500" dist="63500" dir="5400000">
                <a:srgbClr val="FFFFFF">
                  <a:alpha val="65000"/>
                </a:srgbClr>
              </a:innerShdw>
              <a:reflection blurRad="6350" stA="50000" endA="300" endPos="38500" dist="50800" dir="5400000" sy="-100000" algn="bl" rotWithShape="0"/>
            </a:effectLst>
            <a:scene3d>
              <a:camera prst="perspectiveFront"/>
              <a:lightRig rig="twoPt" dir="r">
                <a:rot lat="0" lon="0" rev="6000000"/>
              </a:lightRig>
            </a:scene3d>
            <a:sp3d prstMaterial="matte">
              <a:bevelT w="0" h="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Product Testing</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TextBox 3"/>
            <p:cNvSpPr txBox="1"/>
            <p:nvPr/>
          </p:nvSpPr>
          <p:spPr>
            <a:xfrm>
              <a:off x="149840" y="2127238"/>
              <a:ext cx="2008161" cy="461665"/>
            </a:xfrm>
            <a:prstGeom prst="rect">
              <a:avLst/>
            </a:prstGeom>
            <a:noFill/>
          </p:spPr>
          <p:txBody>
            <a:bodyPr wrap="square" rtlCol="0">
              <a:spAutoFit/>
            </a:bodyPr>
            <a:lstStyle/>
            <a:p>
              <a:pPr algn="ctr"/>
              <a:r>
                <a:rPr lang="en-US" sz="2400" dirty="0" smtClean="0"/>
                <a:t>Phase 1</a:t>
              </a:r>
              <a:endParaRPr lang="en-US" sz="2400" dirty="0"/>
            </a:p>
          </p:txBody>
        </p:sp>
        <p:sp>
          <p:nvSpPr>
            <p:cNvPr id="11" name="TextBox 10"/>
            <p:cNvSpPr txBox="1"/>
            <p:nvPr/>
          </p:nvSpPr>
          <p:spPr>
            <a:xfrm>
              <a:off x="1647723" y="2127238"/>
              <a:ext cx="2694711" cy="461665"/>
            </a:xfrm>
            <a:prstGeom prst="rect">
              <a:avLst/>
            </a:prstGeom>
            <a:noFill/>
          </p:spPr>
          <p:txBody>
            <a:bodyPr wrap="square" rtlCol="0">
              <a:spAutoFit/>
            </a:bodyPr>
            <a:lstStyle/>
            <a:p>
              <a:pPr algn="ctr"/>
              <a:r>
                <a:rPr lang="en-US" sz="2400" dirty="0" smtClean="0"/>
                <a:t>Phase 2</a:t>
              </a:r>
              <a:endParaRPr lang="en-US" sz="2400" dirty="0"/>
            </a:p>
          </p:txBody>
        </p:sp>
        <p:sp>
          <p:nvSpPr>
            <p:cNvPr id="12" name="TextBox 11"/>
            <p:cNvSpPr txBox="1"/>
            <p:nvPr/>
          </p:nvSpPr>
          <p:spPr>
            <a:xfrm>
              <a:off x="3810394" y="2127238"/>
              <a:ext cx="3158098" cy="461665"/>
            </a:xfrm>
            <a:prstGeom prst="rect">
              <a:avLst/>
            </a:prstGeom>
            <a:noFill/>
          </p:spPr>
          <p:txBody>
            <a:bodyPr wrap="square" rtlCol="0">
              <a:spAutoFit/>
            </a:bodyPr>
            <a:lstStyle/>
            <a:p>
              <a:pPr algn="ctr"/>
              <a:r>
                <a:rPr lang="en-US" sz="2400" dirty="0" smtClean="0"/>
                <a:t>Phase 3</a:t>
              </a:r>
              <a:endParaRPr lang="en-US" sz="2400" dirty="0"/>
            </a:p>
          </p:txBody>
        </p:sp>
        <p:sp>
          <p:nvSpPr>
            <p:cNvPr id="13" name="TextBox 12"/>
            <p:cNvSpPr txBox="1"/>
            <p:nvPr/>
          </p:nvSpPr>
          <p:spPr>
            <a:xfrm>
              <a:off x="6430052" y="2127238"/>
              <a:ext cx="2610966" cy="461665"/>
            </a:xfrm>
            <a:prstGeom prst="rect">
              <a:avLst/>
            </a:prstGeom>
            <a:noFill/>
          </p:spPr>
          <p:txBody>
            <a:bodyPr wrap="square" rtlCol="0">
              <a:spAutoFit/>
            </a:bodyPr>
            <a:lstStyle/>
            <a:p>
              <a:pPr algn="ctr"/>
              <a:r>
                <a:rPr lang="en-US" sz="2400" dirty="0" smtClean="0"/>
                <a:t>Phase 4</a:t>
              </a:r>
              <a:endParaRPr lang="en-US" sz="2400" dirty="0"/>
            </a:p>
          </p:txBody>
        </p:sp>
      </p:grpSp>
      <p:sp>
        <p:nvSpPr>
          <p:cNvPr id="10" name="Striped Right Arrow 9"/>
          <p:cNvSpPr/>
          <p:nvPr/>
        </p:nvSpPr>
        <p:spPr>
          <a:xfrm>
            <a:off x="149840" y="2865902"/>
            <a:ext cx="8891178" cy="1355726"/>
          </a:xfrm>
          <a:prstGeom prst="stripedRightArrow">
            <a:avLst>
              <a:gd name="adj1" fmla="val 44937"/>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Concept to Production Timeline</a:t>
            </a:r>
            <a:endParaRPr lang="en-US" sz="2800" b="1" dirty="0"/>
          </a:p>
        </p:txBody>
      </p:sp>
    </p:spTree>
    <p:extLst>
      <p:ext uri="{BB962C8B-B14F-4D97-AF65-F5344CB8AC3E}">
        <p14:creationId xmlns:p14="http://schemas.microsoft.com/office/powerpoint/2010/main" val="22564950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2209801" y="5196592"/>
            <a:ext cx="4966446" cy="1398494"/>
          </a:xfrm>
        </p:spPr>
        <p:txBody>
          <a:bodyPr/>
          <a:lstStyle/>
          <a:p>
            <a:r>
              <a:rPr lang="en-US" sz="4800" u="sng" dirty="0" smtClean="0"/>
              <a:t>Budget Justification</a:t>
            </a:r>
            <a:endParaRPr lang="en-US" sz="4800" u="sng" dirty="0"/>
          </a:p>
        </p:txBody>
      </p:sp>
      <p:graphicFrame>
        <p:nvGraphicFramePr>
          <p:cNvPr id="7" name="Chart 6"/>
          <p:cNvGraphicFramePr>
            <a:graphicFrameLocks/>
          </p:cNvGraphicFramePr>
          <p:nvPr>
            <p:extLst>
              <p:ext uri="{D42A27DB-BD31-4B8C-83A1-F6EECF244321}">
                <p14:modId xmlns:p14="http://schemas.microsoft.com/office/powerpoint/2010/main" val="787879541"/>
              </p:ext>
            </p:extLst>
          </p:nvPr>
        </p:nvGraphicFramePr>
        <p:xfrm>
          <a:off x="0" y="164373"/>
          <a:ext cx="9189156" cy="51160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63760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140951" y="10354"/>
            <a:ext cx="4786524" cy="1143000"/>
          </a:xfrm>
        </p:spPr>
        <p:txBody>
          <a:bodyPr/>
          <a:lstStyle/>
          <a:p>
            <a:r>
              <a:rPr lang="en-US" sz="4800" u="sng" dirty="0" smtClean="0"/>
              <a:t>SUMMARY</a:t>
            </a:r>
            <a:endParaRPr lang="en-US" sz="4800" u="sng" dirty="0"/>
          </a:p>
        </p:txBody>
      </p:sp>
      <p:sp>
        <p:nvSpPr>
          <p:cNvPr id="9" name="Content Placeholder 8"/>
          <p:cNvSpPr>
            <a:spLocks noGrp="1"/>
          </p:cNvSpPr>
          <p:nvPr>
            <p:ph idx="1"/>
          </p:nvPr>
        </p:nvSpPr>
        <p:spPr>
          <a:xfrm>
            <a:off x="2635623" y="1524377"/>
            <a:ext cx="6508377" cy="3916363"/>
          </a:xfrm>
        </p:spPr>
        <p:txBody>
          <a:bodyPr>
            <a:noAutofit/>
          </a:bodyPr>
          <a:lstStyle/>
          <a:p>
            <a:r>
              <a:rPr lang="en-US" sz="2800" dirty="0" err="1" smtClean="0"/>
              <a:t>Branden’s</a:t>
            </a:r>
            <a:r>
              <a:rPr lang="en-US" sz="2800" dirty="0" smtClean="0"/>
              <a:t> story - CP individuals</a:t>
            </a:r>
          </a:p>
          <a:p>
            <a:r>
              <a:rPr lang="en-US" sz="2800" dirty="0" smtClean="0"/>
              <a:t>Current joystick model</a:t>
            </a:r>
          </a:p>
          <a:p>
            <a:r>
              <a:rPr lang="en-US" sz="2800" dirty="0" smtClean="0"/>
              <a:t>Design specifications</a:t>
            </a:r>
          </a:p>
          <a:p>
            <a:r>
              <a:rPr lang="en-US" sz="2800" dirty="0" smtClean="0"/>
              <a:t>Our Design: </a:t>
            </a:r>
          </a:p>
          <a:p>
            <a:pPr lvl="1"/>
            <a:r>
              <a:rPr lang="en-US" altLang="zh-CN" sz="2800" dirty="0" smtClean="0"/>
              <a:t>Dual actuator movement</a:t>
            </a:r>
            <a:endParaRPr lang="en-US" sz="2800" dirty="0" smtClean="0"/>
          </a:p>
          <a:p>
            <a:pPr lvl="1"/>
            <a:r>
              <a:rPr lang="en-US" sz="2800" dirty="0" smtClean="0"/>
              <a:t>Arduino microcontroller</a:t>
            </a:r>
          </a:p>
          <a:p>
            <a:pPr lvl="1"/>
            <a:r>
              <a:rPr lang="en-US" sz="2800" dirty="0" smtClean="0"/>
              <a:t>USB compatibility</a:t>
            </a:r>
          </a:p>
          <a:p>
            <a:r>
              <a:rPr lang="en-US" sz="2800" dirty="0" smtClean="0"/>
              <a:t>Personnel, timeline &amp; budget </a:t>
            </a:r>
          </a:p>
          <a:p>
            <a:endParaRPr lang="en-US" sz="2800" dirty="0" smtClean="0"/>
          </a:p>
          <a:p>
            <a:endParaRPr lang="en-US" sz="2800" dirty="0" smtClean="0"/>
          </a:p>
          <a:p>
            <a:endParaRPr lang="en-US" sz="2800" dirty="0" smtClean="0"/>
          </a:p>
        </p:txBody>
      </p:sp>
      <p:sp>
        <p:nvSpPr>
          <p:cNvPr id="10" name="Picture Placeholder 9"/>
          <p:cNvSpPr>
            <a:spLocks noGrp="1"/>
          </p:cNvSpPr>
          <p:nvPr>
            <p:ph type="pic" sz="quarter" idx="13"/>
          </p:nvPr>
        </p:nvSpPr>
        <p:spPr/>
      </p:sp>
    </p:spTree>
    <p:extLst>
      <p:ext uri="{BB962C8B-B14F-4D97-AF65-F5344CB8AC3E}">
        <p14:creationId xmlns:p14="http://schemas.microsoft.com/office/powerpoint/2010/main" val="28276955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67899" y="1851569"/>
            <a:ext cx="4895937" cy="2308324"/>
          </a:xfrm>
          <a:prstGeom prst="rect">
            <a:avLst/>
          </a:prstGeom>
        </p:spPr>
        <p:txBody>
          <a:bodyPr wrap="square">
            <a:spAutoFit/>
          </a:bodyPr>
          <a:lstStyle/>
          <a:p>
            <a:r>
              <a:rPr lang="en-US" sz="4800" dirty="0">
                <a:solidFill>
                  <a:schemeClr val="accent1"/>
                </a:solidFill>
                <a:cs typeface="Century Gothic"/>
              </a:rPr>
              <a:t>THANK YOU</a:t>
            </a:r>
            <a:r>
              <a:rPr lang="en-US" sz="4800" dirty="0" smtClean="0">
                <a:solidFill>
                  <a:schemeClr val="accent1"/>
                </a:solidFill>
                <a:cs typeface="Century Gothic"/>
              </a:rPr>
              <a:t>!</a:t>
            </a:r>
          </a:p>
          <a:p>
            <a:endParaRPr lang="en-US" sz="4800" dirty="0" smtClean="0">
              <a:solidFill>
                <a:schemeClr val="accent1"/>
              </a:solidFill>
              <a:cs typeface="Century Gothic"/>
            </a:endParaRPr>
          </a:p>
          <a:p>
            <a:r>
              <a:rPr lang="en-US" altLang="zh-CN" sz="4800" dirty="0" smtClean="0">
                <a:solidFill>
                  <a:schemeClr val="accent1"/>
                </a:solidFill>
                <a:cs typeface="Century Gothic"/>
              </a:rPr>
              <a:t>QUESTIONS</a:t>
            </a:r>
            <a:r>
              <a:rPr lang="zh-CN" altLang="en-US" sz="4800" dirty="0" smtClean="0">
                <a:solidFill>
                  <a:schemeClr val="accent1"/>
                </a:solidFill>
                <a:cs typeface="Century Gothic"/>
              </a:rPr>
              <a:t>？</a:t>
            </a:r>
            <a:r>
              <a:rPr lang="en-US" altLang="zh-CN" sz="4800" dirty="0" smtClean="0">
                <a:solidFill>
                  <a:schemeClr val="accent1"/>
                </a:solidFill>
                <a:cs typeface="Century Gothic"/>
              </a:rPr>
              <a:t> </a:t>
            </a:r>
            <a:endParaRPr lang="en-US" sz="4800" dirty="0">
              <a:solidFill>
                <a:schemeClr val="accent1"/>
              </a:solidFill>
            </a:endParaRPr>
          </a:p>
        </p:txBody>
      </p:sp>
    </p:spTree>
    <p:extLst>
      <p:ext uri="{BB962C8B-B14F-4D97-AF65-F5344CB8AC3E}">
        <p14:creationId xmlns:p14="http://schemas.microsoft.com/office/powerpoint/2010/main" val="132301853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9733" y="5714583"/>
            <a:ext cx="6477000" cy="566738"/>
          </a:xfrm>
        </p:spPr>
        <p:txBody>
          <a:bodyPr/>
          <a:lstStyle/>
          <a:p>
            <a:pPr algn="r"/>
            <a:r>
              <a:rPr lang="en-US" sz="4000" u="sng" dirty="0"/>
              <a:t>Design </a:t>
            </a:r>
            <a:r>
              <a:rPr lang="en-US" sz="4000" u="sng" dirty="0" smtClean="0"/>
              <a:t/>
            </a:r>
            <a:br>
              <a:rPr lang="en-US" sz="4000" u="sng" dirty="0" smtClean="0"/>
            </a:br>
            <a:r>
              <a:rPr lang="en-US" sz="4000" u="sng" dirty="0" smtClean="0"/>
              <a:t>Specifications</a:t>
            </a:r>
            <a:endParaRPr lang="en-US" sz="4000" dirty="0"/>
          </a:p>
        </p:txBody>
      </p:sp>
      <p:sp>
        <p:nvSpPr>
          <p:cNvPr id="4" name="TextBox 3"/>
          <p:cNvSpPr txBox="1"/>
          <p:nvPr/>
        </p:nvSpPr>
        <p:spPr>
          <a:xfrm>
            <a:off x="368696" y="600141"/>
            <a:ext cx="6786158" cy="646331"/>
          </a:xfrm>
          <a:prstGeom prst="rect">
            <a:avLst/>
          </a:prstGeom>
          <a:noFill/>
        </p:spPr>
        <p:txBody>
          <a:bodyPr wrap="none" rtlCol="0">
            <a:spAutoFit/>
          </a:bodyPr>
          <a:lstStyle/>
          <a:p>
            <a:r>
              <a:rPr lang="en-US" sz="3600" u="sng" dirty="0" smtClean="0">
                <a:solidFill>
                  <a:schemeClr val="accent1"/>
                </a:solidFill>
              </a:rPr>
              <a:t>Ideal Actuator</a:t>
            </a:r>
            <a:r>
              <a:rPr lang="en-US" altLang="zh-CN" sz="3600" u="sng" dirty="0" smtClean="0">
                <a:solidFill>
                  <a:schemeClr val="accent1"/>
                </a:solidFill>
              </a:rPr>
              <a:t> Specifications:</a:t>
            </a:r>
            <a:r>
              <a:rPr lang="en-US" sz="3600" u="sng" dirty="0" smtClean="0">
                <a:solidFill>
                  <a:schemeClr val="accent1"/>
                </a:solidFill>
              </a:rPr>
              <a:t> </a:t>
            </a:r>
            <a:endParaRPr lang="en-US" sz="3600" u="sng" dirty="0">
              <a:solidFill>
                <a:schemeClr val="accent1"/>
              </a:solidFill>
            </a:endParaRPr>
          </a:p>
        </p:txBody>
      </p:sp>
      <p:sp>
        <p:nvSpPr>
          <p:cNvPr id="8" name="TextBox 7"/>
          <p:cNvSpPr txBox="1"/>
          <p:nvPr/>
        </p:nvSpPr>
        <p:spPr>
          <a:xfrm>
            <a:off x="368696" y="1638868"/>
            <a:ext cx="6801862" cy="3231654"/>
          </a:xfrm>
          <a:prstGeom prst="rect">
            <a:avLst/>
          </a:prstGeom>
          <a:noFill/>
        </p:spPr>
        <p:txBody>
          <a:bodyPr wrap="none" rtlCol="0">
            <a:spAutoFit/>
          </a:bodyPr>
          <a:lstStyle/>
          <a:p>
            <a:pPr marL="285750" indent="-285750">
              <a:lnSpc>
                <a:spcPct val="150000"/>
              </a:lnSpc>
              <a:buClr>
                <a:schemeClr val="accent1"/>
              </a:buClr>
              <a:buSzPct val="130000"/>
              <a:buFont typeface="Wingdings" charset="2"/>
              <a:buChar char="§"/>
            </a:pPr>
            <a:r>
              <a:rPr lang="en-US" sz="2800" dirty="0" smtClean="0">
                <a:solidFill>
                  <a:schemeClr val="tx2"/>
                </a:solidFill>
                <a:cs typeface="Century Gothic"/>
              </a:rPr>
              <a:t>Max </a:t>
            </a:r>
            <a:r>
              <a:rPr lang="en-US" sz="2800" dirty="0">
                <a:solidFill>
                  <a:schemeClr val="tx2"/>
                </a:solidFill>
                <a:cs typeface="Century Gothic"/>
              </a:rPr>
              <a:t>Load: 40 </a:t>
            </a:r>
            <a:r>
              <a:rPr lang="en-US" sz="2800" dirty="0" smtClean="0">
                <a:solidFill>
                  <a:schemeClr val="tx2"/>
                </a:solidFill>
                <a:cs typeface="Century Gothic"/>
              </a:rPr>
              <a:t>N</a:t>
            </a:r>
          </a:p>
          <a:p>
            <a:pPr marL="285750" lvl="1" indent="-285750">
              <a:lnSpc>
                <a:spcPct val="150000"/>
              </a:lnSpc>
              <a:buClr>
                <a:schemeClr val="accent1"/>
              </a:buClr>
              <a:buSzPct val="130000"/>
              <a:buFont typeface="Wingdings" charset="2"/>
              <a:buChar char="§"/>
            </a:pPr>
            <a:r>
              <a:rPr lang="en-US" sz="2800" dirty="0">
                <a:solidFill>
                  <a:schemeClr val="tx2"/>
                </a:solidFill>
              </a:rPr>
              <a:t>Position </a:t>
            </a:r>
            <a:r>
              <a:rPr lang="en-US" sz="2800" dirty="0" smtClean="0">
                <a:solidFill>
                  <a:schemeClr val="tx2"/>
                </a:solidFill>
              </a:rPr>
              <a:t>precision: 0.01mm</a:t>
            </a:r>
          </a:p>
          <a:p>
            <a:pPr marL="285750" lvl="1" indent="-285750">
              <a:lnSpc>
                <a:spcPct val="150000"/>
              </a:lnSpc>
              <a:buClr>
                <a:schemeClr val="accent1"/>
              </a:buClr>
              <a:buSzPct val="130000"/>
              <a:buFont typeface="Wingdings" charset="2"/>
              <a:buChar char="§"/>
            </a:pPr>
            <a:r>
              <a:rPr lang="en-US" sz="2800" dirty="0" smtClean="0">
                <a:solidFill>
                  <a:schemeClr val="tx2"/>
                </a:solidFill>
              </a:rPr>
              <a:t>Minimum 40 mm/s of no-Load speed</a:t>
            </a:r>
          </a:p>
          <a:p>
            <a:pPr marL="285750" indent="-285750">
              <a:lnSpc>
                <a:spcPct val="150000"/>
              </a:lnSpc>
              <a:buClr>
                <a:schemeClr val="accent1"/>
              </a:buClr>
              <a:buSzPct val="130000"/>
              <a:buFont typeface="Wingdings" charset="2"/>
              <a:buChar char="§"/>
            </a:pPr>
            <a:r>
              <a:rPr lang="en-US" sz="2800" dirty="0" smtClean="0">
                <a:solidFill>
                  <a:schemeClr val="tx2"/>
                </a:solidFill>
              </a:rPr>
              <a:t>Duty Cycle of 20% </a:t>
            </a:r>
          </a:p>
          <a:p>
            <a:endParaRPr lang="en-US" dirty="0"/>
          </a:p>
          <a:p>
            <a:endParaRPr lang="en-US" dirty="0"/>
          </a:p>
        </p:txBody>
      </p:sp>
      <p:pic>
        <p:nvPicPr>
          <p:cNvPr id="12" name="Picture 11" descr="QQ20121001-1.png"/>
          <p:cNvPicPr>
            <a:picLocks noChangeAspect="1"/>
          </p:cNvPicPr>
          <p:nvPr/>
        </p:nvPicPr>
        <p:blipFill>
          <a:blip r:embed="rId3">
            <a:extLst>
              <a:ext uri="{BEBA8EAE-BF5A-486C-A8C5-ECC9F3942E4B}">
                <a14:imgProps xmlns:a14="http://schemas.microsoft.com/office/drawing/2010/main">
                  <a14:imgLayer r:embed="rId4">
                    <a14:imgEffect>
                      <a14:backgroundRemoval t="573" b="92837" l="6633" r="94898">
                        <a14:foregroundMark x1="14286" y1="14040" x2="14286" y2="14040"/>
                        <a14:foregroundMark x1="77551" y1="19198" x2="69388" y2="12607"/>
                        <a14:foregroundMark x1="78571" y1="44986" x2="78571" y2="48711"/>
                      </a14:backgroundRemoval>
                    </a14:imgEffect>
                  </a14:imgLayer>
                </a14:imgProps>
              </a:ext>
              <a:ext uri="{28A0092B-C50C-407E-A947-70E740481C1C}">
                <a14:useLocalDpi xmlns:a14="http://schemas.microsoft.com/office/drawing/2010/main" val="0"/>
              </a:ext>
            </a:extLst>
          </a:blip>
          <a:stretch>
            <a:fillRect/>
          </a:stretch>
        </p:blipFill>
        <p:spPr>
          <a:xfrm rot="17423456">
            <a:off x="1638813" y="3548508"/>
            <a:ext cx="2240199" cy="3988926"/>
          </a:xfrm>
          <a:prstGeom prst="rect">
            <a:avLst/>
          </a:prstGeom>
        </p:spPr>
      </p:pic>
    </p:spTree>
    <p:extLst>
      <p:ext uri="{BB962C8B-B14F-4D97-AF65-F5344CB8AC3E}">
        <p14:creationId xmlns:p14="http://schemas.microsoft.com/office/powerpoint/2010/main" val="33796048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9733" y="5997952"/>
            <a:ext cx="6477000" cy="566738"/>
          </a:xfrm>
        </p:spPr>
        <p:txBody>
          <a:bodyPr/>
          <a:lstStyle/>
          <a:p>
            <a:pPr algn="r"/>
            <a:r>
              <a:rPr lang="en-US" sz="4000" u="sng" dirty="0"/>
              <a:t>Design </a:t>
            </a:r>
            <a:r>
              <a:rPr lang="en-US" sz="4000" u="sng" dirty="0" smtClean="0"/>
              <a:t/>
            </a:r>
            <a:br>
              <a:rPr lang="en-US" sz="4000" u="sng" dirty="0" smtClean="0"/>
            </a:br>
            <a:r>
              <a:rPr lang="en-US" sz="4000" u="sng" dirty="0" smtClean="0"/>
              <a:t>Specifications</a:t>
            </a:r>
            <a:endParaRPr lang="en-US" sz="4000" dirty="0"/>
          </a:p>
        </p:txBody>
      </p:sp>
      <p:sp>
        <p:nvSpPr>
          <p:cNvPr id="4" name="TextBox 3"/>
          <p:cNvSpPr txBox="1"/>
          <p:nvPr/>
        </p:nvSpPr>
        <p:spPr>
          <a:xfrm>
            <a:off x="368696" y="282179"/>
            <a:ext cx="6786158" cy="646331"/>
          </a:xfrm>
          <a:prstGeom prst="rect">
            <a:avLst/>
          </a:prstGeom>
          <a:noFill/>
        </p:spPr>
        <p:txBody>
          <a:bodyPr wrap="none" rtlCol="0">
            <a:spAutoFit/>
          </a:bodyPr>
          <a:lstStyle/>
          <a:p>
            <a:r>
              <a:rPr lang="en-US" sz="3600" u="sng" dirty="0" smtClean="0">
                <a:solidFill>
                  <a:schemeClr val="accent1"/>
                </a:solidFill>
              </a:rPr>
              <a:t>Ideal Actuator</a:t>
            </a:r>
            <a:r>
              <a:rPr lang="en-US" altLang="zh-CN" sz="3600" u="sng" dirty="0" smtClean="0">
                <a:solidFill>
                  <a:schemeClr val="accent1"/>
                </a:solidFill>
              </a:rPr>
              <a:t> Specifications:</a:t>
            </a:r>
            <a:r>
              <a:rPr lang="en-US" sz="3600" u="sng" dirty="0" smtClean="0">
                <a:solidFill>
                  <a:schemeClr val="accent1"/>
                </a:solidFill>
              </a:rPr>
              <a:t> </a:t>
            </a:r>
            <a:endParaRPr lang="en-US" sz="3600" u="sng" dirty="0">
              <a:solidFill>
                <a:schemeClr val="accent1"/>
              </a:solidFill>
            </a:endParaRPr>
          </a:p>
        </p:txBody>
      </p:sp>
      <p:sp>
        <p:nvSpPr>
          <p:cNvPr id="8" name="TextBox 7"/>
          <p:cNvSpPr txBox="1"/>
          <p:nvPr/>
        </p:nvSpPr>
        <p:spPr>
          <a:xfrm>
            <a:off x="488843" y="305216"/>
            <a:ext cx="6158587" cy="3693318"/>
          </a:xfrm>
          <a:prstGeom prst="rect">
            <a:avLst/>
          </a:prstGeom>
          <a:noFill/>
        </p:spPr>
        <p:txBody>
          <a:bodyPr wrap="square" rtlCol="0">
            <a:spAutoFit/>
          </a:bodyPr>
          <a:lstStyle/>
          <a:p>
            <a:pPr>
              <a:lnSpc>
                <a:spcPct val="150000"/>
              </a:lnSpc>
              <a:buClr>
                <a:schemeClr val="accent1"/>
              </a:buClr>
              <a:buSzPct val="130000"/>
            </a:pPr>
            <a:endParaRPr lang="en-US" sz="2800" dirty="0">
              <a:solidFill>
                <a:schemeClr val="tx2"/>
              </a:solidFill>
              <a:cs typeface="Century Gothic"/>
            </a:endParaRPr>
          </a:p>
          <a:p>
            <a:pPr marL="285750" indent="-285750">
              <a:lnSpc>
                <a:spcPct val="150000"/>
              </a:lnSpc>
              <a:buClr>
                <a:schemeClr val="accent1"/>
              </a:buClr>
              <a:buSzPct val="130000"/>
              <a:buFont typeface="Wingdings" charset="2"/>
              <a:buChar char="§"/>
            </a:pPr>
            <a:r>
              <a:rPr lang="en-US" sz="3200" dirty="0" smtClean="0">
                <a:solidFill>
                  <a:schemeClr val="tx2"/>
                </a:solidFill>
              </a:rPr>
              <a:t>Packaging </a:t>
            </a:r>
            <a:endParaRPr lang="en-US" sz="3200" dirty="0">
              <a:solidFill>
                <a:schemeClr val="tx2"/>
              </a:solidFill>
            </a:endParaRPr>
          </a:p>
          <a:p>
            <a:pPr marL="742950" lvl="1" indent="-285750">
              <a:lnSpc>
                <a:spcPct val="150000"/>
              </a:lnSpc>
              <a:buClr>
                <a:schemeClr val="accent1"/>
              </a:buClr>
              <a:buSzPct val="130000"/>
              <a:buFont typeface="Wingdings" charset="2"/>
              <a:buChar char="§"/>
            </a:pPr>
            <a:r>
              <a:rPr lang="en-US" sz="2400" dirty="0">
                <a:solidFill>
                  <a:schemeClr val="tx2"/>
                </a:solidFill>
              </a:rPr>
              <a:t>Vertically mounted</a:t>
            </a:r>
          </a:p>
          <a:p>
            <a:pPr marL="742950" lvl="1" indent="-285750">
              <a:lnSpc>
                <a:spcPct val="150000"/>
              </a:lnSpc>
              <a:buClr>
                <a:schemeClr val="accent1"/>
              </a:buClr>
              <a:buSzPct val="130000"/>
              <a:buFont typeface="Wingdings" charset="2"/>
              <a:buChar char="§"/>
            </a:pPr>
            <a:r>
              <a:rPr lang="en-US" sz="2400" dirty="0">
                <a:solidFill>
                  <a:schemeClr val="tx2"/>
                </a:solidFill>
              </a:rPr>
              <a:t>Maximum 8 in of extended size</a:t>
            </a:r>
          </a:p>
          <a:p>
            <a:pPr marL="742950" lvl="1" indent="-285750">
              <a:lnSpc>
                <a:spcPct val="150000"/>
              </a:lnSpc>
              <a:buClr>
                <a:schemeClr val="accent1"/>
              </a:buClr>
              <a:buSzPct val="130000"/>
              <a:buFont typeface="Wingdings" charset="2"/>
              <a:buChar char="§"/>
            </a:pPr>
            <a:r>
              <a:rPr lang="en-US" sz="2400" dirty="0">
                <a:solidFill>
                  <a:schemeClr val="tx2"/>
                </a:solidFill>
              </a:rPr>
              <a:t>50mm length of travel stroke</a:t>
            </a:r>
          </a:p>
          <a:p>
            <a:endParaRPr lang="en-US" dirty="0"/>
          </a:p>
          <a:p>
            <a:endParaRPr lang="en-US" dirty="0"/>
          </a:p>
        </p:txBody>
      </p:sp>
      <p:pic>
        <p:nvPicPr>
          <p:cNvPr id="3" name="Picture 2"/>
          <p:cNvPicPr>
            <a:picLocks noChangeAspect="1"/>
          </p:cNvPicPr>
          <p:nvPr/>
        </p:nvPicPr>
        <p:blipFill>
          <a:blip r:embed="rId3"/>
          <a:stretch>
            <a:fillRect/>
          </a:stretch>
        </p:blipFill>
        <p:spPr>
          <a:xfrm>
            <a:off x="21443" y="3861246"/>
            <a:ext cx="6807007" cy="1999418"/>
          </a:xfrm>
          <a:prstGeom prst="rect">
            <a:avLst/>
          </a:prstGeom>
        </p:spPr>
      </p:pic>
    </p:spTree>
    <p:extLst>
      <p:ext uri="{BB962C8B-B14F-4D97-AF65-F5344CB8AC3E}">
        <p14:creationId xmlns:p14="http://schemas.microsoft.com/office/powerpoint/2010/main" val="183051675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803</TotalTime>
  <Words>467</Words>
  <Application>Microsoft Macintosh PowerPoint</Application>
  <PresentationFormat>On-screen Show (4:3)</PresentationFormat>
  <Paragraphs>139</Paragraphs>
  <Slides>14</Slides>
  <Notes>9</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Plaza</vt:lpstr>
      <vt:lpstr>ECE 480 Team 4 </vt:lpstr>
      <vt:lpstr>AGENDA</vt:lpstr>
      <vt:lpstr>Cerebral Palsy (CP)</vt:lpstr>
      <vt:lpstr>Current Joystick Design</vt:lpstr>
      <vt:lpstr>Current Joystick Design</vt:lpstr>
      <vt:lpstr>Design Specifications</vt:lpstr>
      <vt:lpstr>Ideal Design Solution</vt:lpstr>
      <vt:lpstr>Ideal Design Solution</vt:lpstr>
      <vt:lpstr>Project Development</vt:lpstr>
      <vt:lpstr>Budget Justification</vt:lpstr>
      <vt:lpstr>SUMMARY</vt:lpstr>
      <vt:lpstr>PowerPoint Presentation</vt:lpstr>
      <vt:lpstr>Design  Specifications</vt:lpstr>
      <vt:lpstr>Design  Specifications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 480 DT 4 </dc:title>
  <dc:creator>Yongjiao Yu</dc:creator>
  <cp:lastModifiedBy>Yongjiao Yu</cp:lastModifiedBy>
  <cp:revision>90</cp:revision>
  <dcterms:created xsi:type="dcterms:W3CDTF">2012-09-30T19:30:17Z</dcterms:created>
  <dcterms:modified xsi:type="dcterms:W3CDTF">2012-10-02T05:35:06Z</dcterms:modified>
</cp:coreProperties>
</file>